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16" r:id="rId1"/>
  </p:sldMasterIdLst>
  <p:notesMasterIdLst>
    <p:notesMasterId r:id="rId4"/>
  </p:notesMasterIdLst>
  <p:handoutMasterIdLst>
    <p:handoutMasterId r:id="rId5"/>
  </p:handoutMasterIdLst>
  <p:sldIdLst>
    <p:sldId id="1120" r:id="rId2"/>
    <p:sldId id="1146" r:id="rId3"/>
  </p:sldIdLst>
  <p:sldSz cx="13716000" cy="10972800"/>
  <p:notesSz cx="6797675" cy="9926638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Segoe UI Symbol" panose="020B0502040204020203" pitchFamily="34" charset="0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6" userDrawn="1">
          <p15:clr>
            <a:srgbClr val="A4A3A4"/>
          </p15:clr>
        </p15:guide>
        <p15:guide id="2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B4B3"/>
    <a:srgbClr val="3C8DBC"/>
    <a:srgbClr val="010101"/>
    <a:srgbClr val="F39619"/>
    <a:srgbClr val="494D55"/>
    <a:srgbClr val="FFFFFF"/>
    <a:srgbClr val="FEF7EF"/>
    <a:srgbClr val="FEF6EA"/>
    <a:srgbClr val="FD9619"/>
    <a:srgbClr val="FD96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13" autoAdjust="0"/>
    <p:restoredTop sz="82105" autoAdjust="0"/>
  </p:normalViewPr>
  <p:slideViewPr>
    <p:cSldViewPr snapToGrid="0" showGuides="1">
      <p:cViewPr>
        <p:scale>
          <a:sx n="75" d="100"/>
          <a:sy n="75" d="100"/>
        </p:scale>
        <p:origin x="1566" y="54"/>
      </p:cViewPr>
      <p:guideLst>
        <p:guide orient="horz" pos="3456"/>
        <p:guide pos="4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2028" y="84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tableStyles" Target="tableStyles.xml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23" Type="http://schemas.openxmlformats.org/officeDocument/2006/relationships/theme" Target="theme/theme1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8D6A2-7CA8-4148-BB5F-0AF91522BD8D}" type="datetimeFigureOut">
              <a:rPr lang="en-US" smtClean="0"/>
              <a:t>10/5/2020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E0E75-2769-4AB7-A302-44A800DE38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038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35874-D129-4156-BCAB-F6AEEDA03A88}" type="datetimeFigureOut">
              <a:rPr lang="en-US" smtClean="0"/>
              <a:t>10/5/2020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06513" y="1239838"/>
            <a:ext cx="41846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7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A4B9B-EEA0-44B9-8CE1-40BC231AC8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20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1pPr>
    <a:lvl2pPr marL="705368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2pPr>
    <a:lvl3pPr marL="1410736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3pPr>
    <a:lvl4pPr marL="2116104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4pPr>
    <a:lvl5pPr marL="2821473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5pPr>
    <a:lvl6pPr marL="3526841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6pPr>
    <a:lvl7pPr marL="4232209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7pPr>
    <a:lvl8pPr marL="4937577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8pPr>
    <a:lvl9pPr marL="5642945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06513" y="1239838"/>
            <a:ext cx="4184650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A4B9B-EEA0-44B9-8CE1-40BC231AC8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565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664747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584202"/>
            <a:ext cx="11830050" cy="21209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2921000"/>
            <a:ext cx="11830050" cy="69621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0916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584200"/>
            <a:ext cx="2957513" cy="92989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584200"/>
            <a:ext cx="8701088" cy="92989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92677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S Title Slide-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6059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96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1B03BE-8BB3-4BC2-8CC8-30C6F9963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832" y="2735583"/>
            <a:ext cx="11830050" cy="4564379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5A78BA2-9E1A-4BE5-B471-6F54B2C085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5832" y="7343143"/>
            <a:ext cx="11830050" cy="24002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0765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ish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951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046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183786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801477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007327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16623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270240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6633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5913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32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678" r:id="rId12"/>
    <p:sldLayoutId id="2147483662" r:id="rId13"/>
    <p:sldLayoutId id="2147483714" r:id="rId14"/>
    <p:sldLayoutId id="2147483715" r:id="rId15"/>
  </p:sldLayoutIdLst>
  <p:hf sldNum="0"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hyperlink" Target="http://www.gams.com/miro" TargetMode="External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hyperlink" Target="mailto:info@gams.com" TargetMode="Externa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hyperlink" Target="http://www.gams.com/" TargetMode="External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ams.com/miro" TargetMode="External"/><Relationship Id="rId13" Type="http://schemas.openxmlformats.org/officeDocument/2006/relationships/image" Target="../media/image16.png"/><Relationship Id="rId3" Type="http://schemas.openxmlformats.org/officeDocument/2006/relationships/image" Target="../media/image23.png"/><Relationship Id="rId7" Type="http://schemas.openxmlformats.org/officeDocument/2006/relationships/hyperlink" Target="mailto:info@gams.com" TargetMode="External"/><Relationship Id="rId12" Type="http://schemas.openxmlformats.org/officeDocument/2006/relationships/image" Target="../media/image28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ams.com/" TargetMode="External"/><Relationship Id="rId11" Type="http://schemas.openxmlformats.org/officeDocument/2006/relationships/image" Target="../media/image27.png"/><Relationship Id="rId5" Type="http://schemas.openxmlformats.org/officeDocument/2006/relationships/image" Target="../media/image25.png"/><Relationship Id="rId10" Type="http://schemas.openxmlformats.org/officeDocument/2006/relationships/image" Target="../media/image26.png"/><Relationship Id="rId4" Type="http://schemas.openxmlformats.org/officeDocument/2006/relationships/image" Target="../media/image24.png"/><Relationship Id="rId9" Type="http://schemas.openxmlformats.org/officeDocument/2006/relationships/image" Target="../media/image6.png"/><Relationship Id="rId1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8E6882B-B7A9-414E-96E5-381F0776E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7115" y="9979728"/>
            <a:ext cx="687398" cy="950946"/>
          </a:xfrm>
          <a:prstGeom prst="rect">
            <a:avLst/>
          </a:prstGeom>
        </p:spPr>
      </p:pic>
      <p:pic>
        <p:nvPicPr>
          <p:cNvPr id="331" name="Picture 330">
            <a:extLst>
              <a:ext uri="{FF2B5EF4-FFF2-40B4-BE49-F238E27FC236}">
                <a16:creationId xmlns:a16="http://schemas.microsoft.com/office/drawing/2014/main" id="{ABB32C0E-66D1-4911-9FF1-CAD2DFA561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7465" b="1392"/>
          <a:stretch/>
        </p:blipFill>
        <p:spPr>
          <a:xfrm>
            <a:off x="2688769" y="5253001"/>
            <a:ext cx="8338459" cy="4717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9C03291F-AC57-4B73-9D51-6DC14A5C9509}"/>
              </a:ext>
            </a:extLst>
          </p:cNvPr>
          <p:cNvGrpSpPr/>
          <p:nvPr/>
        </p:nvGrpSpPr>
        <p:grpSpPr>
          <a:xfrm>
            <a:off x="7247487" y="7884496"/>
            <a:ext cx="2349739" cy="3063549"/>
            <a:chOff x="7626393" y="7364976"/>
            <a:chExt cx="2349739" cy="3063549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64F5BA8-482B-48AD-88A3-FD7FD5B614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5279"/>
            <a:stretch/>
          </p:blipFill>
          <p:spPr>
            <a:xfrm>
              <a:off x="7661510" y="7521771"/>
              <a:ext cx="2314622" cy="290675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06C095F-CCFF-4FEF-819D-C0F687BEB976}"/>
                </a:ext>
              </a:extLst>
            </p:cNvPr>
            <p:cNvSpPr/>
            <p:nvPr/>
          </p:nvSpPr>
          <p:spPr>
            <a:xfrm>
              <a:off x="7626393" y="7364976"/>
              <a:ext cx="1438214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Available graph types: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89E68D8-A8E0-45BC-863B-CF21958A775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063374" y="7884496"/>
            <a:ext cx="3207245" cy="20952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DC1915-4323-48AC-9BD7-01FD19E742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8770" y="1125685"/>
            <a:ext cx="8338459" cy="412744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199EEE0-695C-4E83-920C-945250FD4E1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154974" y="1487161"/>
            <a:ext cx="4421883" cy="21690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807866-DC2A-4E5E-8478-EA93CEDFD636}"/>
              </a:ext>
            </a:extLst>
          </p:cNvPr>
          <p:cNvPicPr/>
          <p:nvPr/>
        </p:nvPicPr>
        <p:blipFill>
          <a:blip r:embed="rId8"/>
          <a:srcRect/>
          <a:stretch/>
        </p:blipFill>
        <p:spPr bwMode="auto">
          <a:xfrm>
            <a:off x="11377533" y="97883"/>
            <a:ext cx="2165566" cy="6429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452FF6F-EC3C-4C77-BF6D-E67DFC1D452F}"/>
              </a:ext>
            </a:extLst>
          </p:cNvPr>
          <p:cNvGrpSpPr/>
          <p:nvPr/>
        </p:nvGrpSpPr>
        <p:grpSpPr>
          <a:xfrm>
            <a:off x="150452" y="6600632"/>
            <a:ext cx="3930562" cy="3345967"/>
            <a:chOff x="46380" y="6399864"/>
            <a:chExt cx="4110303" cy="3345967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DB1C52D3-AA8A-4407-B668-D8C6E484D5D3}"/>
                </a:ext>
              </a:extLst>
            </p:cNvPr>
            <p:cNvGrpSpPr/>
            <p:nvPr/>
          </p:nvGrpSpPr>
          <p:grpSpPr>
            <a:xfrm>
              <a:off x="46381" y="6399864"/>
              <a:ext cx="3930561" cy="3345967"/>
              <a:chOff x="-94047" y="3999652"/>
              <a:chExt cx="3930561" cy="3345967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9BDA3C4-53C1-4722-8C90-DE5163B86FA8}"/>
                  </a:ext>
                </a:extLst>
              </p:cNvPr>
              <p:cNvSpPr/>
              <p:nvPr/>
            </p:nvSpPr>
            <p:spPr>
              <a:xfrm>
                <a:off x="-90353" y="5283516"/>
                <a:ext cx="3926867" cy="2062103"/>
              </a:xfrm>
              <a:prstGeom prst="rect">
                <a:avLst/>
              </a:prstGeom>
              <a:solidFill>
                <a:srgbClr val="F4F6FA"/>
              </a:solidFill>
              <a:ln>
                <a:solidFill>
                  <a:srgbClr val="C3CEE3"/>
                </a:solidFill>
              </a:ln>
            </p:spPr>
            <p:txBody>
              <a:bodyPr wrap="square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  <a:endParaRPr lang="en-US" altLang="en-US" sz="600" dirty="0">
                  <a:solidFill>
                    <a:srgbClr val="80008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$onExternalInput</a:t>
                </a:r>
                <a:endParaRPr lang="en-US" altLang="en-US" sz="800" dirty="0">
                  <a:solidFill>
                    <a:srgbClr val="0000FF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Parameters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a(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'capacity of plant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/ 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seattle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350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                                            san-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diego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600 /</a:t>
                </a:r>
                <a:endParaRPr lang="en-US" altLang="en-US" sz="8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5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Scalar    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f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'freight in dollars per 1000 miles’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/ 90 /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$offExternalInput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Variables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x(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i,j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'shipment quantities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        z  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'total transportation costs in 1000$’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Solve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transport </a:t>
                </a:r>
                <a:r>
                  <a:rPr lang="en-US" altLang="en-US" sz="800" dirty="0">
                    <a:solidFill>
                      <a:srgbClr val="556B2F"/>
                    </a:solidFill>
                    <a:latin typeface="Consolas" panose="020B0609020204030204" pitchFamily="49" charset="0"/>
                  </a:rPr>
                  <a:t>using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 err="1">
                    <a:solidFill>
                      <a:srgbClr val="6A5ACD"/>
                    </a:solidFill>
                    <a:latin typeface="Consolas" panose="020B0609020204030204" pitchFamily="49" charset="0"/>
                  </a:rPr>
                  <a:t>lp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A0522D"/>
                    </a:solidFill>
                    <a:latin typeface="Consolas" panose="020B0609020204030204" pitchFamily="49" charset="0"/>
                  </a:rPr>
                  <a:t>min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z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latin typeface="Consolas" panose="020B0609020204030204" pitchFamily="49" charset="0"/>
                  </a:rPr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9B89DAE-8AE1-46E1-92AC-CE4FEA88BE74}"/>
                  </a:ext>
                </a:extLst>
              </p:cNvPr>
              <p:cNvSpPr/>
              <p:nvPr/>
            </p:nvSpPr>
            <p:spPr>
              <a:xfrm>
                <a:off x="-94047" y="3999652"/>
                <a:ext cx="1497277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100" dirty="0">
                    <a:solidFill>
                      <a:srgbClr val="F39619"/>
                    </a:solidFill>
                    <a:latin typeface="Montserrat" panose="00000500000000000000" pitchFamily="2" charset="0"/>
                  </a:rPr>
                  <a:t>Model annotation</a:t>
                </a:r>
                <a:endParaRPr lang="en-US" sz="1100" dirty="0">
                  <a:solidFill>
                    <a:srgbClr val="F39619"/>
                  </a:solidFill>
                </a:endParaRP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7CB4705-BE27-4F37-9709-ED244A41C9EA}"/>
                </a:ext>
              </a:extLst>
            </p:cNvPr>
            <p:cNvSpPr/>
            <p:nvPr/>
          </p:nvSpPr>
          <p:spPr>
            <a:xfrm>
              <a:off x="46380" y="6668363"/>
              <a:ext cx="411030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Enclose input data which should be visible in MIRO with </a:t>
              </a:r>
              <a:b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/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tags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Enclose output data which should be visible in MIRO with </a:t>
              </a:r>
              <a:b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$onExternalOutput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/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$offExternalOutput 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tags</a:t>
              </a:r>
            </a:p>
            <a:p>
              <a:pPr lvl="0"/>
              <a:br>
                <a:rPr lang="en-US" altLang="en-US" sz="4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(Multiple use possible)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275EB14-C073-4C3A-B719-53E076C00C50}"/>
              </a:ext>
            </a:extLst>
          </p:cNvPr>
          <p:cNvGrpSpPr/>
          <p:nvPr/>
        </p:nvGrpSpPr>
        <p:grpSpPr>
          <a:xfrm>
            <a:off x="656" y="3577496"/>
            <a:ext cx="2629267" cy="2237827"/>
            <a:chOff x="0" y="1891916"/>
            <a:chExt cx="2629267" cy="2237827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93E8FF-1D13-4FD9-82A8-8DD6EBE3036A}"/>
                </a:ext>
              </a:extLst>
            </p:cNvPr>
            <p:cNvSpPr/>
            <p:nvPr/>
          </p:nvSpPr>
          <p:spPr>
            <a:xfrm>
              <a:off x="29940" y="2036862"/>
              <a:ext cx="2599327" cy="20928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Quick &amp; automated deployment of GAMS models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Powerful graphics for data visualization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Generation, processing and evaluation of scenario data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Intuitive, structured integration requires no GAMS expertise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Simply distribute your MIRO app to others or add other people’s apps to your library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GAMS jobs or the entire application can be moved to the cloud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7DDC4A9-5301-4D8E-B7C3-84E5D4E7247C}"/>
                </a:ext>
              </a:extLst>
            </p:cNvPr>
            <p:cNvSpPr/>
            <p:nvPr/>
          </p:nvSpPr>
          <p:spPr>
            <a:xfrm>
              <a:off x="0" y="1891916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>
                <a:solidFill>
                  <a:srgbClr val="F39619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53D3FEC-C2EC-466E-B2E9-9AC38AB5ACEB}"/>
              </a:ext>
            </a:extLst>
          </p:cNvPr>
          <p:cNvGrpSpPr/>
          <p:nvPr/>
        </p:nvGrpSpPr>
        <p:grpSpPr>
          <a:xfrm>
            <a:off x="0" y="604563"/>
            <a:ext cx="2625562" cy="3039984"/>
            <a:chOff x="0" y="670793"/>
            <a:chExt cx="2625562" cy="303998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05FEDF9-1458-4931-AE3C-AE93F90FDE0C}"/>
                </a:ext>
              </a:extLst>
            </p:cNvPr>
            <p:cNvSpPr/>
            <p:nvPr/>
          </p:nvSpPr>
          <p:spPr>
            <a:xfrm>
              <a:off x="0" y="848455"/>
              <a:ext cx="2625562" cy="2862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GAMS MIRO enables you to turn your GAMS models into fully-fledged applications that are easy to distribute. An intuitive user  interface allows you to interact with the underlying GAMS model, quickly create scenarios, compare results and much more. Choose from a variety of powerful charts, maps, pivot tables, and other tools to gain deeper insights into the characteristics of your data and the optimization problem. GAMS MIRO can be used as a local application, a hybrid of a local application that performs model calculations in a highly scalable cloud setup, up to a pure server setup that can be accessed from anywhere.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CDD87BB-8AE1-4D12-9560-BD90C7EC889E}"/>
                </a:ext>
              </a:extLst>
            </p:cNvPr>
            <p:cNvSpPr/>
            <p:nvPr/>
          </p:nvSpPr>
          <p:spPr>
            <a:xfrm>
              <a:off x="0" y="670793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Basics:</a:t>
              </a:r>
            </a:p>
          </p:txBody>
        </p:sp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AC9E64AF-D237-4466-84A8-3CD84FDC99B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6528912" y="1563592"/>
            <a:ext cx="4420669" cy="183143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030BF55-3148-4299-80C7-9366DA19407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4329316" y="2744274"/>
            <a:ext cx="4439393" cy="236348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B6CC30A-43D9-4267-A65C-61B6470650B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475849" y="2936108"/>
            <a:ext cx="4354821" cy="224715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09A2F200-484D-410B-9C6E-4EB0D9778FA5}"/>
              </a:ext>
            </a:extLst>
          </p:cNvPr>
          <p:cNvSpPr/>
          <p:nvPr/>
        </p:nvSpPr>
        <p:spPr>
          <a:xfrm>
            <a:off x="-1" y="76784"/>
            <a:ext cx="45913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miro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200" b="1" dirty="0">
                <a:solidFill>
                  <a:srgbClr val="F39619"/>
                </a:solidFill>
                <a:latin typeface="Montserrat" panose="00000500000000000000" pitchFamily="2" charset="0"/>
              </a:rPr>
              <a:t>||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800" b="1" cap="small" dirty="0">
                <a:solidFill>
                  <a:srgbClr val="494D55"/>
                </a:solidFill>
                <a:latin typeface="Montserrat" panose="00000500000000000000" pitchFamily="2" charset="0"/>
              </a:rPr>
              <a:t>cheat sheet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4B1A6D0-5CE5-45B0-83A6-0DD87A02E03C}"/>
              </a:ext>
            </a:extLst>
          </p:cNvPr>
          <p:cNvSpPr/>
          <p:nvPr/>
        </p:nvSpPr>
        <p:spPr>
          <a:xfrm>
            <a:off x="2669719" y="598528"/>
            <a:ext cx="1050874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Customizable  Logo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55A0F3B-8022-45C6-9D3A-BC906EF08586}"/>
              </a:ext>
            </a:extLst>
          </p:cNvPr>
          <p:cNvSpPr/>
          <p:nvPr/>
        </p:nvSpPr>
        <p:spPr>
          <a:xfrm>
            <a:off x="3579548" y="777548"/>
            <a:ext cx="100293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Hide Sidebar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67B6E75-8E89-40D5-AE15-E63BCDBDBF9A}"/>
              </a:ext>
            </a:extLst>
          </p:cNvPr>
          <p:cNvCxnSpPr>
            <a:cxnSpLocks/>
            <a:stCxn id="78" idx="2"/>
            <a:endCxn id="91" idx="0"/>
          </p:cNvCxnSpPr>
          <p:nvPr/>
        </p:nvCxnSpPr>
        <p:spPr>
          <a:xfrm>
            <a:off x="4081014" y="1023769"/>
            <a:ext cx="154446" cy="17436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DE875671-F6A9-4B8E-A653-2ABA160EFB7F}"/>
              </a:ext>
            </a:extLst>
          </p:cNvPr>
          <p:cNvSpPr/>
          <p:nvPr/>
        </p:nvSpPr>
        <p:spPr>
          <a:xfrm>
            <a:off x="11321625" y="873022"/>
            <a:ext cx="160531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Documentation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World forum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About dialog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A7597661-CE29-4318-81B0-A61A672801EF}"/>
              </a:ext>
            </a:extLst>
          </p:cNvPr>
          <p:cNvCxnSpPr>
            <a:cxnSpLocks/>
            <a:stCxn id="81" idx="1"/>
            <a:endCxn id="96" idx="0"/>
          </p:cNvCxnSpPr>
          <p:nvPr/>
        </p:nvCxnSpPr>
        <p:spPr>
          <a:xfrm flipH="1">
            <a:off x="10776321" y="1150021"/>
            <a:ext cx="545304" cy="8070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D5BD9C8-45FD-4894-934C-4BC5A26C90AF}"/>
              </a:ext>
            </a:extLst>
          </p:cNvPr>
          <p:cNvCxnSpPr>
            <a:cxnSpLocks/>
            <a:stCxn id="442" idx="1"/>
            <a:endCxn id="92" idx="2"/>
          </p:cNvCxnSpPr>
          <p:nvPr/>
        </p:nvCxnSpPr>
        <p:spPr>
          <a:xfrm flipH="1" flipV="1">
            <a:off x="10251817" y="1320881"/>
            <a:ext cx="1246754" cy="3378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050D4BE-BDC9-4C70-BE15-1D7B04FD618E}"/>
              </a:ext>
            </a:extLst>
          </p:cNvPr>
          <p:cNvSpPr/>
          <p:nvPr/>
        </p:nvSpPr>
        <p:spPr>
          <a:xfrm>
            <a:off x="10562677" y="303043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4B8DD9B-CBD6-4B10-91C7-F5DD2C763ACA}"/>
              </a:ext>
            </a:extLst>
          </p:cNvPr>
          <p:cNvCxnSpPr>
            <a:cxnSpLocks/>
            <a:stCxn id="119" idx="1"/>
            <a:endCxn id="117" idx="2"/>
          </p:cNvCxnSpPr>
          <p:nvPr/>
        </p:nvCxnSpPr>
        <p:spPr>
          <a:xfrm flipH="1" flipV="1">
            <a:off x="10615840" y="3133656"/>
            <a:ext cx="506736" cy="76808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60B9A15-ECA4-4A34-AA54-7244A7FD32DC}"/>
              </a:ext>
            </a:extLst>
          </p:cNvPr>
          <p:cNvGrpSpPr/>
          <p:nvPr/>
        </p:nvGrpSpPr>
        <p:grpSpPr>
          <a:xfrm>
            <a:off x="11122576" y="3724740"/>
            <a:ext cx="2623265" cy="1374115"/>
            <a:chOff x="11092735" y="2708241"/>
            <a:chExt cx="2623265" cy="1374115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021B405F-BEC8-48EF-B483-796045A76F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t="18660" b="-1"/>
            <a:stretch/>
          </p:blipFill>
          <p:spPr>
            <a:xfrm>
              <a:off x="11092735" y="3046739"/>
              <a:ext cx="2283071" cy="1035617"/>
            </a:xfrm>
            <a:prstGeom prst="rect">
              <a:avLst/>
            </a:prstGeom>
          </p:spPr>
        </p:pic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D4C94CD8-2FEF-4FEE-B723-388568FF8422}"/>
                </a:ext>
              </a:extLst>
            </p:cNvPr>
            <p:cNvSpPr/>
            <p:nvPr/>
          </p:nvSpPr>
          <p:spPr>
            <a:xfrm>
              <a:off x="11092735" y="2710831"/>
              <a:ext cx="1145019" cy="3488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Download temporary files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DD08C3E-EEF5-4AFE-A73B-87767226998C}"/>
                </a:ext>
              </a:extLst>
            </p:cNvPr>
            <p:cNvSpPr/>
            <p:nvPr/>
          </p:nvSpPr>
          <p:spPr>
            <a:xfrm>
              <a:off x="12344208" y="2708241"/>
              <a:ext cx="1371792" cy="7643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All files of the working directory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Solution reports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GAMS Log &amp; </a:t>
              </a:r>
              <a:r>
                <a:rPr lang="en-US" sz="900" b="0" i="0" dirty="0" err="1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Lst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file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[…]</a:t>
              </a:r>
            </a:p>
          </p:txBody>
        </p:sp>
      </p:grpSp>
      <p:sp>
        <p:nvSpPr>
          <p:cNvPr id="139" name="Rectangle 138">
            <a:extLst>
              <a:ext uri="{FF2B5EF4-FFF2-40B4-BE49-F238E27FC236}">
                <a16:creationId xmlns:a16="http://schemas.microsoft.com/office/drawing/2014/main" id="{69BA5774-CEF7-49EF-82C5-46B094FEAD7F}"/>
              </a:ext>
            </a:extLst>
          </p:cNvPr>
          <p:cNvSpPr/>
          <p:nvPr/>
        </p:nvSpPr>
        <p:spPr>
          <a:xfrm>
            <a:off x="10681307" y="303426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871C7AF-D4FD-4D51-96D5-D2A49EDCF055}"/>
              </a:ext>
            </a:extLst>
          </p:cNvPr>
          <p:cNvCxnSpPr>
            <a:cxnSpLocks/>
            <a:stCxn id="141" idx="1"/>
            <a:endCxn id="139" idx="2"/>
          </p:cNvCxnSpPr>
          <p:nvPr/>
        </p:nvCxnSpPr>
        <p:spPr>
          <a:xfrm flipH="1" flipV="1">
            <a:off x="10734470" y="3137493"/>
            <a:ext cx="580494" cy="36371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7778CD3-2CB2-4994-9DFA-12CACB77C886}"/>
              </a:ext>
            </a:extLst>
          </p:cNvPr>
          <p:cNvSpPr/>
          <p:nvPr/>
        </p:nvSpPr>
        <p:spPr>
          <a:xfrm>
            <a:off x="11314964" y="3301150"/>
            <a:ext cx="21018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Switch between graphical and tabular data representation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B236F56D-FC0D-4509-B451-AE0C246C48F0}"/>
              </a:ext>
            </a:extLst>
          </p:cNvPr>
          <p:cNvSpPr/>
          <p:nvPr/>
        </p:nvSpPr>
        <p:spPr>
          <a:xfrm>
            <a:off x="8493043" y="49366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B4E4069B-F1AE-4944-B1FA-37808332B879}"/>
              </a:ext>
            </a:extLst>
          </p:cNvPr>
          <p:cNvCxnSpPr>
            <a:cxnSpLocks/>
            <a:stCxn id="150" idx="0"/>
            <a:endCxn id="148" idx="2"/>
          </p:cNvCxnSpPr>
          <p:nvPr/>
        </p:nvCxnSpPr>
        <p:spPr>
          <a:xfrm flipH="1" flipV="1">
            <a:off x="8546206" y="5039857"/>
            <a:ext cx="320705" cy="35254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0" name="Rectangle 149">
            <a:extLst>
              <a:ext uri="{FF2B5EF4-FFF2-40B4-BE49-F238E27FC236}">
                <a16:creationId xmlns:a16="http://schemas.microsoft.com/office/drawing/2014/main" id="{99D0B17E-C9EC-4236-848A-696F7A4D65F0}"/>
              </a:ext>
            </a:extLst>
          </p:cNvPr>
          <p:cNvSpPr/>
          <p:nvPr/>
        </p:nvSpPr>
        <p:spPr>
          <a:xfrm>
            <a:off x="8426899" y="5392403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Table page navigation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90D0164B-0E85-43FA-9B2A-09F3C73B2007}"/>
              </a:ext>
            </a:extLst>
          </p:cNvPr>
          <p:cNvSpPr/>
          <p:nvPr/>
        </p:nvSpPr>
        <p:spPr>
          <a:xfrm>
            <a:off x="4699385" y="452354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D25D1B3-E1DA-4850-89B2-C4AFF0E75877}"/>
              </a:ext>
            </a:extLst>
          </p:cNvPr>
          <p:cNvCxnSpPr>
            <a:cxnSpLocks/>
          </p:cNvCxnSpPr>
          <p:nvPr/>
        </p:nvCxnSpPr>
        <p:spPr>
          <a:xfrm flipH="1" flipV="1">
            <a:off x="5176943" y="4746898"/>
            <a:ext cx="610535" cy="50337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8981A801-5F13-45C7-BA97-CB041A7927E2}"/>
              </a:ext>
            </a:extLst>
          </p:cNvPr>
          <p:cNvSpPr/>
          <p:nvPr/>
        </p:nvSpPr>
        <p:spPr>
          <a:xfrm>
            <a:off x="5407303" y="5251014"/>
            <a:ext cx="12897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(multi) dropdown menu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FD451BD-EF19-4DC2-B249-080E73627C2B}"/>
              </a:ext>
            </a:extLst>
          </p:cNvPr>
          <p:cNvSpPr/>
          <p:nvPr/>
        </p:nvSpPr>
        <p:spPr>
          <a:xfrm>
            <a:off x="4806657" y="378308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22D58023-D6E5-451B-BB4C-FF15A19724CB}"/>
              </a:ext>
            </a:extLst>
          </p:cNvPr>
          <p:cNvCxnSpPr>
            <a:cxnSpLocks/>
            <a:stCxn id="168" idx="0"/>
          </p:cNvCxnSpPr>
          <p:nvPr/>
        </p:nvCxnSpPr>
        <p:spPr>
          <a:xfrm flipH="1" flipV="1">
            <a:off x="5787479" y="4049324"/>
            <a:ext cx="917128" cy="121573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8" name="Rectangle 167">
            <a:extLst>
              <a:ext uri="{FF2B5EF4-FFF2-40B4-BE49-F238E27FC236}">
                <a16:creationId xmlns:a16="http://schemas.microsoft.com/office/drawing/2014/main" id="{2CD1FEB4-A5BE-49CD-9C13-D5C92D4C938A}"/>
              </a:ext>
            </a:extLst>
          </p:cNvPr>
          <p:cNvSpPr/>
          <p:nvPr/>
        </p:nvSpPr>
        <p:spPr>
          <a:xfrm>
            <a:off x="6400943" y="5265060"/>
            <a:ext cx="60732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Slider</a:t>
            </a: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8024D203-DA3E-48B7-87AF-818AFFA1DE85}"/>
              </a:ext>
            </a:extLst>
          </p:cNvPr>
          <p:cNvSpPr/>
          <p:nvPr/>
        </p:nvSpPr>
        <p:spPr>
          <a:xfrm>
            <a:off x="6944679" y="316641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A12C8ECE-F8AB-4ECD-BD41-957296923A32}"/>
              </a:ext>
            </a:extLst>
          </p:cNvPr>
          <p:cNvCxnSpPr>
            <a:cxnSpLocks/>
            <a:stCxn id="175" idx="0"/>
          </p:cNvCxnSpPr>
          <p:nvPr/>
        </p:nvCxnSpPr>
        <p:spPr>
          <a:xfrm flipH="1" flipV="1">
            <a:off x="7005032" y="3348107"/>
            <a:ext cx="593948" cy="204828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5" name="Rectangle 174">
            <a:extLst>
              <a:ext uri="{FF2B5EF4-FFF2-40B4-BE49-F238E27FC236}">
                <a16:creationId xmlns:a16="http://schemas.microsoft.com/office/drawing/2014/main" id="{1E4A1644-B99D-417E-BFDA-FB2D856F9EC7}"/>
              </a:ext>
            </a:extLst>
          </p:cNvPr>
          <p:cNvSpPr/>
          <p:nvPr/>
        </p:nvSpPr>
        <p:spPr>
          <a:xfrm>
            <a:off x="7158968" y="5396389"/>
            <a:ext cx="88002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(grouped) output </a:t>
            </a:r>
            <a:b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tabs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1D6CD0D6-4C78-46C0-911D-0A03282E3E85}"/>
              </a:ext>
            </a:extLst>
          </p:cNvPr>
          <p:cNvSpPr/>
          <p:nvPr/>
        </p:nvSpPr>
        <p:spPr>
          <a:xfrm>
            <a:off x="4706108" y="292446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289DC1FD-3585-4661-B134-BA139BCB4BA4}"/>
              </a:ext>
            </a:extLst>
          </p:cNvPr>
          <p:cNvCxnSpPr>
            <a:cxnSpLocks/>
          </p:cNvCxnSpPr>
          <p:nvPr/>
        </p:nvCxnSpPr>
        <p:spPr>
          <a:xfrm flipH="1" flipV="1">
            <a:off x="5005388" y="3181351"/>
            <a:ext cx="120721" cy="217566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B89986A6-3155-4313-A033-6B0AC990210D}"/>
              </a:ext>
            </a:extLst>
          </p:cNvPr>
          <p:cNvSpPr/>
          <p:nvPr/>
        </p:nvSpPr>
        <p:spPr>
          <a:xfrm>
            <a:off x="4751458" y="5329817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Input </a:t>
            </a:r>
            <a:b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tabs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514D295E-F5D2-49E5-94F6-3C5F168A923B}"/>
              </a:ext>
            </a:extLst>
          </p:cNvPr>
          <p:cNvSpPr/>
          <p:nvPr/>
        </p:nvSpPr>
        <p:spPr>
          <a:xfrm>
            <a:off x="4083771" y="6595023"/>
            <a:ext cx="11448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Configuration</a:t>
            </a:r>
            <a:endParaRPr lang="en-US" sz="1100" dirty="0">
              <a:solidFill>
                <a:srgbClr val="F39619"/>
              </a:solidFill>
            </a:endParaRP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60DC0EE8-FEB1-4033-9FE5-2D4F08365D1E}"/>
              </a:ext>
            </a:extLst>
          </p:cNvPr>
          <p:cNvSpPr/>
          <p:nvPr/>
        </p:nvSpPr>
        <p:spPr>
          <a:xfrm>
            <a:off x="4083771" y="6856633"/>
            <a:ext cx="26856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Configuration &amp; customization via MIRO </a:t>
            </a:r>
            <a:r>
              <a:rPr lang="en-US" sz="1000" i="1" dirty="0">
                <a:solidFill>
                  <a:srgbClr val="494D55"/>
                </a:solidFill>
                <a:latin typeface="Montserrat" panose="00000500000000000000" pitchFamily="2" charset="0"/>
              </a:rPr>
              <a:t>configuration mode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995B6EE1-8231-49CC-B75A-E0BD4991061E}"/>
              </a:ext>
            </a:extLst>
          </p:cNvPr>
          <p:cNvSpPr/>
          <p:nvPr/>
        </p:nvSpPr>
        <p:spPr>
          <a:xfrm>
            <a:off x="6869596" y="6869131"/>
            <a:ext cx="19692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Available </a:t>
            </a: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</a:t>
            </a: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nput widgets: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Slider / slider range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(Multi) dropdown menu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Date (range) selector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Checkbox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Text input / numeric input</a:t>
            </a:r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6C260A7D-1D9A-462E-8A09-8CE67165DA30}"/>
              </a:ext>
            </a:extLst>
          </p:cNvPr>
          <p:cNvSpPr/>
          <p:nvPr/>
        </p:nvSpPr>
        <p:spPr>
          <a:xfrm>
            <a:off x="133514" y="6280551"/>
            <a:ext cx="21098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494D55"/>
                </a:solidFill>
                <a:latin typeface="Montserrat" panose="00000500000000000000" pitchFamily="2" charset="0"/>
              </a:rPr>
              <a:t>How to get there</a:t>
            </a:r>
            <a:endParaRPr lang="en-US" dirty="0"/>
          </a:p>
        </p:txBody>
      </p: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38D5C340-65B5-4EC2-8ACD-6BA9A01D31B7}"/>
              </a:ext>
            </a:extLst>
          </p:cNvPr>
          <p:cNvCxnSpPr/>
          <p:nvPr/>
        </p:nvCxnSpPr>
        <p:spPr>
          <a:xfrm>
            <a:off x="126424" y="6250003"/>
            <a:ext cx="1346315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A62E10FA-1E06-40DF-BD4A-FDC7E36299A0}"/>
              </a:ext>
            </a:extLst>
          </p:cNvPr>
          <p:cNvGrpSpPr/>
          <p:nvPr/>
        </p:nvGrpSpPr>
        <p:grpSpPr>
          <a:xfrm>
            <a:off x="4088303" y="7255014"/>
            <a:ext cx="2398605" cy="507832"/>
            <a:chOff x="4298845" y="7331164"/>
            <a:chExt cx="2398605" cy="507832"/>
          </a:xfrm>
        </p:grpSpPr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5B38E611-D478-4680-B793-2CB8D82F04A6}"/>
                </a:ext>
              </a:extLst>
            </p:cNvPr>
            <p:cNvSpPr/>
            <p:nvPr/>
          </p:nvSpPr>
          <p:spPr>
            <a:xfrm>
              <a:off x="4298845" y="7331165"/>
              <a:ext cx="1436656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General appearance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Input widgets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Graphics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FA712680-86DB-4F3F-951F-04E3FFF05757}"/>
                </a:ext>
              </a:extLst>
            </p:cNvPr>
            <p:cNvSpPr/>
            <p:nvPr/>
          </p:nvSpPr>
          <p:spPr>
            <a:xfrm>
              <a:off x="5608097" y="7331164"/>
              <a:ext cx="1089353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Table settings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Functionality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[…]</a:t>
              </a:r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A932417D-094F-4B6E-B5CA-1419C6526A4B}"/>
              </a:ext>
            </a:extLst>
          </p:cNvPr>
          <p:cNvSpPr/>
          <p:nvPr/>
        </p:nvSpPr>
        <p:spPr>
          <a:xfrm>
            <a:off x="418229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F589297-4B0B-42A8-A71C-B53406B4D500}"/>
              </a:ext>
            </a:extLst>
          </p:cNvPr>
          <p:cNvSpPr/>
          <p:nvPr/>
        </p:nvSpPr>
        <p:spPr>
          <a:xfrm>
            <a:off x="328693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E37D51B-2523-45B1-A55D-A18935E496FA}"/>
              </a:ext>
            </a:extLst>
          </p:cNvPr>
          <p:cNvSpPr/>
          <p:nvPr/>
        </p:nvSpPr>
        <p:spPr>
          <a:xfrm>
            <a:off x="4566306" y="736864"/>
            <a:ext cx="100293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Model status message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D04F52C5-A8B1-4401-9788-F0EECDA448E2}"/>
              </a:ext>
            </a:extLst>
          </p:cNvPr>
          <p:cNvCxnSpPr>
            <a:cxnSpLocks/>
            <a:stCxn id="95" idx="2"/>
            <a:endCxn id="98" idx="0"/>
          </p:cNvCxnSpPr>
          <p:nvPr/>
        </p:nvCxnSpPr>
        <p:spPr>
          <a:xfrm flipH="1">
            <a:off x="4674790" y="1085677"/>
            <a:ext cx="392982" cy="4581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1C989AD5-1A5B-4EF7-B16C-2C72D224FE68}"/>
              </a:ext>
            </a:extLst>
          </p:cNvPr>
          <p:cNvSpPr/>
          <p:nvPr/>
        </p:nvSpPr>
        <p:spPr>
          <a:xfrm>
            <a:off x="4621627" y="154384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FD57E87-912F-4EA9-AD7C-65637715CE14}"/>
              </a:ext>
            </a:extLst>
          </p:cNvPr>
          <p:cNvSpPr/>
          <p:nvPr/>
        </p:nvSpPr>
        <p:spPr>
          <a:xfrm>
            <a:off x="5258325" y="920644"/>
            <a:ext cx="6850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Log file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AA3C1C50-D3D3-4C97-B449-54FE90550DB5}"/>
              </a:ext>
            </a:extLst>
          </p:cNvPr>
          <p:cNvCxnSpPr>
            <a:cxnSpLocks/>
            <a:stCxn id="105" idx="2"/>
            <a:endCxn id="107" idx="0"/>
          </p:cNvCxnSpPr>
          <p:nvPr/>
        </p:nvCxnSpPr>
        <p:spPr>
          <a:xfrm flipH="1">
            <a:off x="4330799" y="1166865"/>
            <a:ext cx="1270047" cy="80812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705820E-FC42-43FA-BC4C-B46BEF8D55C4}"/>
              </a:ext>
            </a:extLst>
          </p:cNvPr>
          <p:cNvSpPr/>
          <p:nvPr/>
        </p:nvSpPr>
        <p:spPr>
          <a:xfrm>
            <a:off x="4277636" y="197498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D18DEAD-1745-4AB3-831D-E1EC21E6DCEB}"/>
              </a:ext>
            </a:extLst>
          </p:cNvPr>
          <p:cNvSpPr/>
          <p:nvPr/>
        </p:nvSpPr>
        <p:spPr>
          <a:xfrm>
            <a:off x="5734031" y="724096"/>
            <a:ext cx="111461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Listing (.</a:t>
            </a:r>
            <a:r>
              <a:rPr lang="en-US" sz="1000" dirty="0" err="1">
                <a:solidFill>
                  <a:srgbClr val="494D55"/>
                </a:solidFill>
                <a:latin typeface="Montserrat" panose="00000500000000000000" pitchFamily="2" charset="0"/>
              </a:rPr>
              <a:t>lst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) file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AD9CB61C-5C16-423E-A727-BE96CFD6BB3E}"/>
              </a:ext>
            </a:extLst>
          </p:cNvPr>
          <p:cNvCxnSpPr>
            <a:cxnSpLocks/>
            <a:stCxn id="110" idx="2"/>
            <a:endCxn id="112" idx="0"/>
          </p:cNvCxnSpPr>
          <p:nvPr/>
        </p:nvCxnSpPr>
        <p:spPr>
          <a:xfrm flipH="1">
            <a:off x="4556718" y="970317"/>
            <a:ext cx="1734623" cy="9867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F8DD3D4-F3F1-4E6A-B5B4-69B0CF63CC03}"/>
              </a:ext>
            </a:extLst>
          </p:cNvPr>
          <p:cNvSpPr/>
          <p:nvPr/>
        </p:nvSpPr>
        <p:spPr>
          <a:xfrm>
            <a:off x="4503555" y="19570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134CD39F-C9DD-4613-9ACE-EF86ECFFC693}"/>
              </a:ext>
            </a:extLst>
          </p:cNvPr>
          <p:cNvCxnSpPr/>
          <p:nvPr/>
        </p:nvCxnSpPr>
        <p:spPr>
          <a:xfrm>
            <a:off x="4601501" y="40642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0DCA0B6-E6F7-410F-97E3-5C78E72C2496}"/>
              </a:ext>
            </a:extLst>
          </p:cNvPr>
          <p:cNvSpPr/>
          <p:nvPr/>
        </p:nvSpPr>
        <p:spPr>
          <a:xfrm>
            <a:off x="5178169" y="161607"/>
            <a:ext cx="128778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GAMS interaction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61B26B7-81F3-4FED-875F-867730489C2B}"/>
              </a:ext>
            </a:extLst>
          </p:cNvPr>
          <p:cNvCxnSpPr/>
          <p:nvPr/>
        </p:nvCxnSpPr>
        <p:spPr>
          <a:xfrm>
            <a:off x="7144333" y="405425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30F18A0-74C1-4D69-95A6-FC9432739B3E}"/>
              </a:ext>
            </a:extLst>
          </p:cNvPr>
          <p:cNvSpPr/>
          <p:nvPr/>
        </p:nvSpPr>
        <p:spPr>
          <a:xfrm>
            <a:off x="7662381" y="160612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Compare Scenarios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27AD608F-4D4E-46CD-B57A-38FB5E5470A0}"/>
              </a:ext>
            </a:extLst>
          </p:cNvPr>
          <p:cNvSpPr/>
          <p:nvPr/>
        </p:nvSpPr>
        <p:spPr>
          <a:xfrm>
            <a:off x="8415495" y="948900"/>
            <a:ext cx="75551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Close scenario</a:t>
            </a: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5BE633C3-0EB3-44E9-86CA-B52347CC1507}"/>
              </a:ext>
            </a:extLst>
          </p:cNvPr>
          <p:cNvCxnSpPr>
            <a:cxnSpLocks/>
            <a:stCxn id="133" idx="2"/>
            <a:endCxn id="136" idx="0"/>
          </p:cNvCxnSpPr>
          <p:nvPr/>
        </p:nvCxnSpPr>
        <p:spPr>
          <a:xfrm flipH="1">
            <a:off x="8681342" y="1297713"/>
            <a:ext cx="111909" cy="30637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A1AF9BD-7105-49F4-9EF6-A6615C0586D1}"/>
              </a:ext>
            </a:extLst>
          </p:cNvPr>
          <p:cNvSpPr/>
          <p:nvPr/>
        </p:nvSpPr>
        <p:spPr>
          <a:xfrm>
            <a:off x="8628179" y="16040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B6D89692-BA66-4496-B69C-7C01165B045C}"/>
              </a:ext>
            </a:extLst>
          </p:cNvPr>
          <p:cNvSpPr/>
          <p:nvPr/>
        </p:nvSpPr>
        <p:spPr>
          <a:xfrm>
            <a:off x="7149066" y="712137"/>
            <a:ext cx="1397140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Download scenario data (</a:t>
            </a:r>
            <a:r>
              <a:rPr lang="en-US" sz="1000" dirty="0" err="1">
                <a:solidFill>
                  <a:srgbClr val="494D55"/>
                </a:solidFill>
                <a:latin typeface="Montserrat" panose="00000500000000000000" pitchFamily="2" charset="0"/>
              </a:rPr>
              <a:t>gdx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, xlsx, csv)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D397D6CB-8A12-44AC-A54E-5A3DDC2FA300}"/>
              </a:ext>
            </a:extLst>
          </p:cNvPr>
          <p:cNvCxnSpPr>
            <a:cxnSpLocks/>
            <a:stCxn id="142" idx="2"/>
          </p:cNvCxnSpPr>
          <p:nvPr/>
        </p:nvCxnSpPr>
        <p:spPr>
          <a:xfrm>
            <a:off x="7847636" y="1060950"/>
            <a:ext cx="645407" cy="66783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4" name="Rectangle 143">
            <a:extLst>
              <a:ext uri="{FF2B5EF4-FFF2-40B4-BE49-F238E27FC236}">
                <a16:creationId xmlns:a16="http://schemas.microsoft.com/office/drawing/2014/main" id="{B990A260-8732-40B5-B8F0-22E7229F6E05}"/>
              </a:ext>
            </a:extLst>
          </p:cNvPr>
          <p:cNvSpPr/>
          <p:nvPr/>
        </p:nvSpPr>
        <p:spPr>
          <a:xfrm>
            <a:off x="8471234" y="17105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53BD5DC2-AE8E-4AFA-99D4-5CDC0F502A38}"/>
              </a:ext>
            </a:extLst>
          </p:cNvPr>
          <p:cNvSpPr/>
          <p:nvPr/>
        </p:nvSpPr>
        <p:spPr>
          <a:xfrm>
            <a:off x="4601501" y="385393"/>
            <a:ext cx="24393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Direct access to GAMS and MIRO output files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64256D33-BC52-4674-8B07-3EF6CF49A3D4}"/>
              </a:ext>
            </a:extLst>
          </p:cNvPr>
          <p:cNvSpPr/>
          <p:nvPr/>
        </p:nvSpPr>
        <p:spPr>
          <a:xfrm>
            <a:off x="7093984" y="390057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Compare scenarios in split screen and tab-view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3B832BF8-82B2-4306-9B05-63E5761FADDF}"/>
              </a:ext>
            </a:extLst>
          </p:cNvPr>
          <p:cNvCxnSpPr/>
          <p:nvPr/>
        </p:nvCxnSpPr>
        <p:spPr>
          <a:xfrm>
            <a:off x="4647554" y="5941493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Rectangle 158">
            <a:extLst>
              <a:ext uri="{FF2B5EF4-FFF2-40B4-BE49-F238E27FC236}">
                <a16:creationId xmlns:a16="http://schemas.microsoft.com/office/drawing/2014/main" id="{9DC56E44-BCF8-43FE-A2EE-457EC892762C}"/>
              </a:ext>
            </a:extLst>
          </p:cNvPr>
          <p:cNvSpPr/>
          <p:nvPr/>
        </p:nvSpPr>
        <p:spPr>
          <a:xfrm>
            <a:off x="5165602" y="5696680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Input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BC3DEB67-F02F-41B2-B36E-35879D4C1199}"/>
              </a:ext>
            </a:extLst>
          </p:cNvPr>
          <p:cNvSpPr/>
          <p:nvPr/>
        </p:nvSpPr>
        <p:spPr>
          <a:xfrm>
            <a:off x="4597205" y="5926125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&amp; configuration of input data for the next calculations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69EFB5FC-630F-4AB8-AE9F-6224661BAE56}"/>
              </a:ext>
            </a:extLst>
          </p:cNvPr>
          <p:cNvCxnSpPr/>
          <p:nvPr/>
        </p:nvCxnSpPr>
        <p:spPr>
          <a:xfrm>
            <a:off x="7808799" y="594858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5" name="Rectangle 164">
            <a:extLst>
              <a:ext uri="{FF2B5EF4-FFF2-40B4-BE49-F238E27FC236}">
                <a16:creationId xmlns:a16="http://schemas.microsoft.com/office/drawing/2014/main" id="{C4272FBA-487A-4AB6-B474-0A91F84F3FB6}"/>
              </a:ext>
            </a:extLst>
          </p:cNvPr>
          <p:cNvSpPr/>
          <p:nvPr/>
        </p:nvSpPr>
        <p:spPr>
          <a:xfrm>
            <a:off x="8326847" y="5703767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Output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1E00876-D830-4E8D-B61F-A5E5570EA4E6}"/>
              </a:ext>
            </a:extLst>
          </p:cNvPr>
          <p:cNvSpPr/>
          <p:nvPr/>
        </p:nvSpPr>
        <p:spPr>
          <a:xfrm>
            <a:off x="7758450" y="5933212"/>
            <a:ext cx="2532616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of results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F746E95-9BD3-4844-98C5-8E345A9695C0}"/>
              </a:ext>
            </a:extLst>
          </p:cNvPr>
          <p:cNvCxnSpPr>
            <a:cxnSpLocks/>
          </p:cNvCxnSpPr>
          <p:nvPr/>
        </p:nvCxnSpPr>
        <p:spPr>
          <a:xfrm>
            <a:off x="232406" y="6831896"/>
            <a:ext cx="375250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EA34E33-4BCA-4843-A7D6-381F08E0E618}"/>
              </a:ext>
            </a:extLst>
          </p:cNvPr>
          <p:cNvCxnSpPr>
            <a:cxnSpLocks/>
          </p:cNvCxnSpPr>
          <p:nvPr/>
        </p:nvCxnSpPr>
        <p:spPr>
          <a:xfrm>
            <a:off x="4168969" y="6831896"/>
            <a:ext cx="61823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99962CB-6D99-4163-8679-670191148764}"/>
              </a:ext>
            </a:extLst>
          </p:cNvPr>
          <p:cNvSpPr/>
          <p:nvPr/>
        </p:nvSpPr>
        <p:spPr>
          <a:xfrm>
            <a:off x="9963993" y="471034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13B1437-75E2-479F-BC51-CCA4640CF679}"/>
              </a:ext>
            </a:extLst>
          </p:cNvPr>
          <p:cNvCxnSpPr>
            <a:cxnSpLocks/>
            <a:stCxn id="170" idx="0"/>
          </p:cNvCxnSpPr>
          <p:nvPr/>
        </p:nvCxnSpPr>
        <p:spPr>
          <a:xfrm flipH="1" flipV="1">
            <a:off x="9455852" y="4534690"/>
            <a:ext cx="663930" cy="77479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0" name="Rectangle 169">
            <a:extLst>
              <a:ext uri="{FF2B5EF4-FFF2-40B4-BE49-F238E27FC236}">
                <a16:creationId xmlns:a16="http://schemas.microsoft.com/office/drawing/2014/main" id="{DCD5BDFF-3D7D-4A08-AF96-36E6F318B091}"/>
              </a:ext>
            </a:extLst>
          </p:cNvPr>
          <p:cNvSpPr/>
          <p:nvPr/>
        </p:nvSpPr>
        <p:spPr>
          <a:xfrm>
            <a:off x="9243135" y="5309480"/>
            <a:ext cx="175329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and corresponding graph side by side or separated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6A8ED08E-4169-404C-AF26-2C30B8414F80}"/>
              </a:ext>
            </a:extLst>
          </p:cNvPr>
          <p:cNvSpPr/>
          <p:nvPr/>
        </p:nvSpPr>
        <p:spPr>
          <a:xfrm>
            <a:off x="8311306" y="45036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F53CA245-72A7-49E2-A303-8B7118839F14}"/>
              </a:ext>
            </a:extLst>
          </p:cNvPr>
          <p:cNvCxnSpPr>
            <a:cxnSpLocks/>
            <a:stCxn id="170" idx="0"/>
            <a:endCxn id="171" idx="2"/>
          </p:cNvCxnSpPr>
          <p:nvPr/>
        </p:nvCxnSpPr>
        <p:spPr>
          <a:xfrm flipH="1" flipV="1">
            <a:off x="8364469" y="4606902"/>
            <a:ext cx="1755313" cy="70257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2" name="Rectangle 181">
            <a:extLst>
              <a:ext uri="{FF2B5EF4-FFF2-40B4-BE49-F238E27FC236}">
                <a16:creationId xmlns:a16="http://schemas.microsoft.com/office/drawing/2014/main" id="{84D83022-CC36-47AB-B87E-0E76E8D6C05A}"/>
              </a:ext>
            </a:extLst>
          </p:cNvPr>
          <p:cNvSpPr/>
          <p:nvPr/>
        </p:nvSpPr>
        <p:spPr>
          <a:xfrm>
            <a:off x="8079691" y="485809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58032D87-67E0-4C69-BC51-5E4C71554181}"/>
              </a:ext>
            </a:extLst>
          </p:cNvPr>
          <p:cNvCxnSpPr>
            <a:cxnSpLocks/>
            <a:stCxn id="184" idx="0"/>
          </p:cNvCxnSpPr>
          <p:nvPr/>
        </p:nvCxnSpPr>
        <p:spPr>
          <a:xfrm flipH="1" flipV="1">
            <a:off x="8106193" y="4888485"/>
            <a:ext cx="128222" cy="39660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Rectangle 183">
            <a:extLst>
              <a:ext uri="{FF2B5EF4-FFF2-40B4-BE49-F238E27FC236}">
                <a16:creationId xmlns:a16="http://schemas.microsoft.com/office/drawing/2014/main" id="{D3A7D23B-AC02-4758-B50D-E2BCF7A6EDD6}"/>
              </a:ext>
            </a:extLst>
          </p:cNvPr>
          <p:cNvSpPr/>
          <p:nvPr/>
        </p:nvSpPr>
        <p:spPr>
          <a:xfrm>
            <a:off x="7910618" y="5285094"/>
            <a:ext cx="6475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Filter results</a:t>
            </a: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E1578691-6A0E-4EB2-826B-CFA0585AEA65}"/>
              </a:ext>
            </a:extLst>
          </p:cNvPr>
          <p:cNvSpPr/>
          <p:nvPr/>
        </p:nvSpPr>
        <p:spPr>
          <a:xfrm>
            <a:off x="3112262" y="260543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8DE3B89E-83BC-4F9F-9855-DA6DCEFA9879}"/>
              </a:ext>
            </a:extLst>
          </p:cNvPr>
          <p:cNvSpPr/>
          <p:nvPr/>
        </p:nvSpPr>
        <p:spPr>
          <a:xfrm>
            <a:off x="3072947" y="5386424"/>
            <a:ext cx="9279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Start / stop  GAMS run</a:t>
            </a:r>
          </a:p>
        </p:txBody>
      </p: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DE30E26E-2A00-4E3E-82BB-6FFA28ABE628}"/>
              </a:ext>
            </a:extLst>
          </p:cNvPr>
          <p:cNvCxnSpPr>
            <a:cxnSpLocks/>
            <a:stCxn id="288" idx="0"/>
            <a:endCxn id="290" idx="1"/>
          </p:cNvCxnSpPr>
          <p:nvPr/>
        </p:nvCxnSpPr>
        <p:spPr>
          <a:xfrm flipH="1" flipV="1">
            <a:off x="3091853" y="2906522"/>
            <a:ext cx="445090" cy="2479902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0" name="Rectangle 289">
            <a:extLst>
              <a:ext uri="{FF2B5EF4-FFF2-40B4-BE49-F238E27FC236}">
                <a16:creationId xmlns:a16="http://schemas.microsoft.com/office/drawing/2014/main" id="{57B14DE5-7B1E-4364-9513-4D50C09EF6FA}"/>
              </a:ext>
            </a:extLst>
          </p:cNvPr>
          <p:cNvSpPr/>
          <p:nvPr/>
        </p:nvSpPr>
        <p:spPr>
          <a:xfrm>
            <a:off x="3091853" y="285490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C79D839F-68DC-48D5-8D8A-5346B445D10E}"/>
              </a:ext>
            </a:extLst>
          </p:cNvPr>
          <p:cNvGrpSpPr/>
          <p:nvPr/>
        </p:nvGrpSpPr>
        <p:grpSpPr>
          <a:xfrm>
            <a:off x="8429576" y="6943662"/>
            <a:ext cx="1879511" cy="1026166"/>
            <a:chOff x="9336121" y="8089259"/>
            <a:chExt cx="2993815" cy="1634547"/>
          </a:xfrm>
        </p:grpSpPr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357BA900-B40B-40F7-A60B-8B1733F435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76" b="50276"/>
            <a:stretch/>
          </p:blipFill>
          <p:spPr>
            <a:xfrm>
              <a:off x="9336121" y="8089259"/>
              <a:ext cx="2838760" cy="364214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E19DE16E-8F3D-4AD8-9EAF-AB64A9DABE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7" t="34567" r="1380"/>
            <a:stretch/>
          </p:blipFill>
          <p:spPr>
            <a:xfrm>
              <a:off x="9865763" y="8413647"/>
              <a:ext cx="1944605" cy="967760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AABC985C-F024-41E5-872F-7F833AB1F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963" t="-3180" r="-1591" b="-1238"/>
            <a:stretch/>
          </p:blipFill>
          <p:spPr>
            <a:xfrm>
              <a:off x="10876026" y="8376733"/>
              <a:ext cx="1453910" cy="1347073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34F72228-0201-4268-9675-F7199EF50E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8" t="16136" r="65844" b="66354"/>
            <a:stretch/>
          </p:blipFill>
          <p:spPr>
            <a:xfrm>
              <a:off x="10352488" y="9250331"/>
              <a:ext cx="640630" cy="258978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0929B463-AADF-4A85-90CF-3BCBD5AFF779}"/>
              </a:ext>
            </a:extLst>
          </p:cNvPr>
          <p:cNvSpPr/>
          <p:nvPr/>
        </p:nvSpPr>
        <p:spPr>
          <a:xfrm>
            <a:off x="10198654" y="121765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A46753F-6B61-4BDB-9CA2-7C5B5AF1D8D0}"/>
              </a:ext>
            </a:extLst>
          </p:cNvPr>
          <p:cNvSpPr/>
          <p:nvPr/>
        </p:nvSpPr>
        <p:spPr>
          <a:xfrm>
            <a:off x="10723158" y="123073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327522F-7B3D-499E-9105-F2E2E2F3026D}"/>
              </a:ext>
            </a:extLst>
          </p:cNvPr>
          <p:cNvGrpSpPr/>
          <p:nvPr/>
        </p:nvGrpSpPr>
        <p:grpSpPr>
          <a:xfrm>
            <a:off x="11069406" y="1535657"/>
            <a:ext cx="2547270" cy="1803922"/>
            <a:chOff x="11069406" y="1535657"/>
            <a:chExt cx="2547270" cy="1803922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0F4762C0-9E95-4EA1-A66F-9AA88E5B20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2565803" y="2155149"/>
              <a:ext cx="1050873" cy="1139444"/>
            </a:xfrm>
            <a:prstGeom prst="rect">
              <a:avLst/>
            </a:prstGeom>
          </p:spPr>
        </p:pic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11056604-E7D2-437D-AFDB-70D56A87DD16}"/>
                </a:ext>
              </a:extLst>
            </p:cNvPr>
            <p:cNvSpPr/>
            <p:nvPr/>
          </p:nvSpPr>
          <p:spPr>
            <a:xfrm>
              <a:off x="11096442" y="2000751"/>
              <a:ext cx="1787844" cy="1338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Save / save as 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dit scenario metadata </a:t>
              </a:r>
            </a:p>
            <a:p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Scenario n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ame / tag </a:t>
              </a:r>
              <a:endParaRPr lang="en-US" sz="900" dirty="0">
                <a:solidFill>
                  <a:srgbClr val="494D55"/>
                </a:solidFill>
                <a:latin typeface="Montserrat" panose="00000500000000000000" pitchFamily="2" charset="0"/>
              </a:endParaRPr>
            </a:p>
            <a:p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 ➞ F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  <a:sym typeface="Wingdings" panose="05000000000000000000" pitchFamily="2" charset="2"/>
                </a:rPr>
                <a:t>ile attachments </a:t>
              </a:r>
              <a:b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  <a:sym typeface="Wingdings" panose="05000000000000000000" pitchFamily="2" charset="2"/>
                </a:rPr>
              </a:b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 ➞ Views</a:t>
              </a:r>
              <a:endPara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  <a:sym typeface="Wingdings" panose="05000000000000000000" pitchFamily="2" charset="2"/>
              </a:endParaRPr>
            </a:p>
            <a:p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  <a:sym typeface="Wingdings" panose="05000000000000000000" pitchFamily="2" charset="2"/>
                </a:rPr>
                <a:t>Access permissions</a:t>
              </a:r>
              <a:endPara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D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elete scenario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xport scenario data</a:t>
              </a:r>
              <a:b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 err="1">
                  <a:solidFill>
                    <a:srgbClr val="494D55"/>
                  </a:solidFill>
                  <a:latin typeface="Montserrat" panose="00000500000000000000" pitchFamily="2" charset="0"/>
                </a:rPr>
                <a:t>gdx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, xlsx, csv</a:t>
              </a:r>
              <a:endPara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grpSp>
          <p:nvGrpSpPr>
            <p:cNvPr id="440" name="Group 439">
              <a:extLst>
                <a:ext uri="{FF2B5EF4-FFF2-40B4-BE49-F238E27FC236}">
                  <a16:creationId xmlns:a16="http://schemas.microsoft.com/office/drawing/2014/main" id="{771CFC73-484F-427B-8D50-FBD191808974}"/>
                </a:ext>
              </a:extLst>
            </p:cNvPr>
            <p:cNvGrpSpPr/>
            <p:nvPr/>
          </p:nvGrpSpPr>
          <p:grpSpPr>
            <a:xfrm>
              <a:off x="11069406" y="1535657"/>
              <a:ext cx="2532616" cy="464451"/>
              <a:chOff x="1343067" y="5870393"/>
              <a:chExt cx="2532616" cy="464451"/>
            </a:xfrm>
          </p:grpSpPr>
          <p:cxnSp>
            <p:nvCxnSpPr>
              <p:cNvPr id="441" name="Straight Connector 440">
                <a:extLst>
                  <a:ext uri="{FF2B5EF4-FFF2-40B4-BE49-F238E27FC236}">
                    <a16:creationId xmlns:a16="http://schemas.microsoft.com/office/drawing/2014/main" id="{6C0DA741-6281-4B58-96BC-92CFD9AA8495}"/>
                  </a:ext>
                </a:extLst>
              </p:cNvPr>
              <p:cNvCxnSpPr/>
              <p:nvPr/>
            </p:nvCxnSpPr>
            <p:spPr>
              <a:xfrm>
                <a:off x="1390402" y="6115206"/>
                <a:ext cx="2441124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E386A8A6-9320-4548-AF75-01564201CBE7}"/>
                  </a:ext>
                </a:extLst>
              </p:cNvPr>
              <p:cNvSpPr/>
              <p:nvPr/>
            </p:nvSpPr>
            <p:spPr>
              <a:xfrm>
                <a:off x="1772232" y="5870393"/>
                <a:ext cx="1677464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Scenario management</a:t>
                </a:r>
              </a:p>
            </p:txBody>
          </p:sp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2295E7EC-4496-4D91-820E-A4250F6F6114}"/>
                  </a:ext>
                </a:extLst>
              </p:cNvPr>
              <p:cNvSpPr/>
              <p:nvPr/>
            </p:nvSpPr>
            <p:spPr>
              <a:xfrm>
                <a:off x="1343067" y="6114271"/>
                <a:ext cx="2532616" cy="22057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ts val="1000"/>
                  </a:lnSpc>
                </a:pPr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UI – database interaction</a:t>
                </a:r>
              </a:p>
            </p:txBody>
          </p:sp>
        </p:grpSp>
      </p:grpSp>
      <p:cxnSp>
        <p:nvCxnSpPr>
          <p:cNvPr id="451" name="Straight Connector 450">
            <a:extLst>
              <a:ext uri="{FF2B5EF4-FFF2-40B4-BE49-F238E27FC236}">
                <a16:creationId xmlns:a16="http://schemas.microsoft.com/office/drawing/2014/main" id="{A930D03B-AFE9-4F8D-9E11-18A596D2A68B}"/>
              </a:ext>
            </a:extLst>
          </p:cNvPr>
          <p:cNvCxnSpPr>
            <a:cxnSpLocks/>
          </p:cNvCxnSpPr>
          <p:nvPr/>
        </p:nvCxnSpPr>
        <p:spPr>
          <a:xfrm>
            <a:off x="11116741" y="9855200"/>
            <a:ext cx="248528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83" name="Rectangle 482">
            <a:extLst>
              <a:ext uri="{FF2B5EF4-FFF2-40B4-BE49-F238E27FC236}">
                <a16:creationId xmlns:a16="http://schemas.microsoft.com/office/drawing/2014/main" id="{6E634627-D2C8-46D0-BF7A-400B46F0901F}"/>
              </a:ext>
            </a:extLst>
          </p:cNvPr>
          <p:cNvSpPr/>
          <p:nvPr/>
        </p:nvSpPr>
        <p:spPr>
          <a:xfrm>
            <a:off x="202652" y="10444937"/>
            <a:ext cx="22039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base mode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  <a:endParaRPr lang="en-US" sz="2600" b="1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sp>
        <p:nvSpPr>
          <p:cNvPr id="493" name="Rectangle 492">
            <a:extLst>
              <a:ext uri="{FF2B5EF4-FFF2-40B4-BE49-F238E27FC236}">
                <a16:creationId xmlns:a16="http://schemas.microsoft.com/office/drawing/2014/main" id="{485A4EB3-C1E7-4B27-BFAE-FA690A69B9C5}"/>
              </a:ext>
            </a:extLst>
          </p:cNvPr>
          <p:cNvSpPr/>
          <p:nvPr/>
        </p:nvSpPr>
        <p:spPr>
          <a:xfrm>
            <a:off x="9747714" y="120558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6" name="Picture 185">
            <a:extLst>
              <a:ext uri="{FF2B5EF4-FFF2-40B4-BE49-F238E27FC236}">
                <a16:creationId xmlns:a16="http://schemas.microsoft.com/office/drawing/2014/main" id="{A0106A8C-C0B9-49E4-A9A0-D4C1317D54CC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4202782" y="9312875"/>
            <a:ext cx="2135576" cy="1287854"/>
          </a:xfrm>
          <a:prstGeom prst="rect">
            <a:avLst/>
          </a:prstGeom>
        </p:spPr>
      </p:pic>
      <p:sp>
        <p:nvSpPr>
          <p:cNvPr id="265" name="TextBox 264">
            <a:extLst>
              <a:ext uri="{FF2B5EF4-FFF2-40B4-BE49-F238E27FC236}">
                <a16:creationId xmlns:a16="http://schemas.microsoft.com/office/drawing/2014/main" id="{205B5601-CF80-4ADF-BCBA-8CD9C4DCE7F6}"/>
              </a:ext>
            </a:extLst>
          </p:cNvPr>
          <p:cNvSpPr txBox="1"/>
          <p:nvPr/>
        </p:nvSpPr>
        <p:spPr>
          <a:xfrm rot="591670">
            <a:off x="6377395" y="9314742"/>
            <a:ext cx="814647" cy="369332"/>
          </a:xfrm>
          <a:prstGeom prst="rect">
            <a:avLst/>
          </a:prstGeom>
          <a:noFill/>
          <a:ln w="6350"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configuration</a:t>
            </a:r>
            <a:br>
              <a:rPr lang="en-US" sz="900" dirty="0"/>
            </a:br>
            <a:r>
              <a:rPr lang="en-US" sz="900" dirty="0"/>
              <a:t>mode</a:t>
            </a:r>
          </a:p>
        </p:txBody>
      </p:sp>
      <p:pic>
        <p:nvPicPr>
          <p:cNvPr id="201" name="Picture 200">
            <a:extLst>
              <a:ext uri="{FF2B5EF4-FFF2-40B4-BE49-F238E27FC236}">
                <a16:creationId xmlns:a16="http://schemas.microsoft.com/office/drawing/2014/main" id="{CD74BB04-02EB-4C87-B0AA-8B785051FD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925" t="75212" r="34151"/>
          <a:stretch/>
        </p:blipFill>
        <p:spPr>
          <a:xfrm>
            <a:off x="9575774" y="8992504"/>
            <a:ext cx="762081" cy="9642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B4B744-DD11-4A9F-B56B-7B6A824571F1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691119" y="1130679"/>
            <a:ext cx="1375609" cy="296155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95A737C-8976-4CB5-A61F-7213CF1E5FD2}"/>
              </a:ext>
            </a:extLst>
          </p:cNvPr>
          <p:cNvCxnSpPr>
            <a:cxnSpLocks/>
            <a:endCxn id="93" idx="0"/>
          </p:cNvCxnSpPr>
          <p:nvPr/>
        </p:nvCxnSpPr>
        <p:spPr>
          <a:xfrm>
            <a:off x="3194050" y="880703"/>
            <a:ext cx="146050" cy="31742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7" name="Picture 186">
            <a:extLst>
              <a:ext uri="{FF2B5EF4-FFF2-40B4-BE49-F238E27FC236}">
                <a16:creationId xmlns:a16="http://schemas.microsoft.com/office/drawing/2014/main" id="{C69C9056-6E73-44F6-91C3-78A878971C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5246" r="16644" b="92380"/>
          <a:stretch/>
        </p:blipFill>
        <p:spPr>
          <a:xfrm>
            <a:off x="9336090" y="1125685"/>
            <a:ext cx="676274" cy="314495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F8FC851-4F6E-4207-BFA5-BCEECCC37CD3}"/>
              </a:ext>
            </a:extLst>
          </p:cNvPr>
          <p:cNvGrpSpPr/>
          <p:nvPr/>
        </p:nvGrpSpPr>
        <p:grpSpPr>
          <a:xfrm>
            <a:off x="5322022" y="9931617"/>
            <a:ext cx="1886241" cy="955242"/>
            <a:chOff x="5274894" y="9977805"/>
            <a:chExt cx="1886241" cy="95524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039E4C8-9EEE-433B-993B-E8225B3BC6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r="14476" b="26460"/>
            <a:stretch/>
          </p:blipFill>
          <p:spPr>
            <a:xfrm>
              <a:off x="5274894" y="9977805"/>
              <a:ext cx="1833434" cy="955242"/>
            </a:xfrm>
            <a:prstGeom prst="rect">
              <a:avLst/>
            </a:prstGeom>
          </p:spPr>
        </p:pic>
        <p:pic>
          <p:nvPicPr>
            <p:cNvPr id="189" name="Picture 188">
              <a:extLst>
                <a:ext uri="{FF2B5EF4-FFF2-40B4-BE49-F238E27FC236}">
                  <a16:creationId xmlns:a16="http://schemas.microsoft.com/office/drawing/2014/main" id="{709BB848-D5EB-4E02-B9DD-2EBC01EACB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l="97466" b="26460"/>
            <a:stretch/>
          </p:blipFill>
          <p:spPr>
            <a:xfrm>
              <a:off x="7106815" y="9977805"/>
              <a:ext cx="54320" cy="955242"/>
            </a:xfrm>
            <a:prstGeom prst="rect">
              <a:avLst/>
            </a:prstGeom>
          </p:spPr>
        </p:pic>
      </p:grpSp>
      <p:sp>
        <p:nvSpPr>
          <p:cNvPr id="190" name="Rectangle 189">
            <a:extLst>
              <a:ext uri="{FF2B5EF4-FFF2-40B4-BE49-F238E27FC236}">
                <a16:creationId xmlns:a16="http://schemas.microsoft.com/office/drawing/2014/main" id="{C9A5A689-D1F1-4A38-864F-95CBE46FF04D}"/>
              </a:ext>
            </a:extLst>
          </p:cNvPr>
          <p:cNvSpPr/>
          <p:nvPr/>
        </p:nvSpPr>
        <p:spPr>
          <a:xfrm>
            <a:off x="6141023" y="999576"/>
            <a:ext cx="9377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log</a:t>
            </a:r>
          </a:p>
        </p:txBody>
      </p: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36E0C811-8F84-4B95-9625-8E6720D72AEE}"/>
              </a:ext>
            </a:extLst>
          </p:cNvPr>
          <p:cNvCxnSpPr>
            <a:cxnSpLocks/>
            <a:stCxn id="190" idx="2"/>
          </p:cNvCxnSpPr>
          <p:nvPr/>
        </p:nvCxnSpPr>
        <p:spPr>
          <a:xfrm flipH="1">
            <a:off x="4916381" y="1245797"/>
            <a:ext cx="1693535" cy="77052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9500FF7F-0AA6-4C49-894D-D17E560FF5AF}"/>
              </a:ext>
            </a:extLst>
          </p:cNvPr>
          <p:cNvCxnSpPr>
            <a:cxnSpLocks/>
            <a:stCxn id="213" idx="0"/>
          </p:cNvCxnSpPr>
          <p:nvPr/>
        </p:nvCxnSpPr>
        <p:spPr>
          <a:xfrm flipV="1">
            <a:off x="4359115" y="3173651"/>
            <a:ext cx="225059" cy="208836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3" name="Rectangle 212">
            <a:extLst>
              <a:ext uri="{FF2B5EF4-FFF2-40B4-BE49-F238E27FC236}">
                <a16:creationId xmlns:a16="http://schemas.microsoft.com/office/drawing/2014/main" id="{873A0CC6-D78E-41CD-9A8C-A5045CD9AD45}"/>
              </a:ext>
            </a:extLst>
          </p:cNvPr>
          <p:cNvSpPr/>
          <p:nvPr/>
        </p:nvSpPr>
        <p:spPr>
          <a:xfrm>
            <a:off x="3864658" y="5262017"/>
            <a:ext cx="9889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README file</a:t>
            </a:r>
          </a:p>
        </p:txBody>
      </p: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5EFFF15F-28CA-4E5B-A773-10BB59588C45}"/>
              </a:ext>
            </a:extLst>
          </p:cNvPr>
          <p:cNvCxnSpPr>
            <a:cxnSpLocks/>
          </p:cNvCxnSpPr>
          <p:nvPr/>
        </p:nvCxnSpPr>
        <p:spPr>
          <a:xfrm flipH="1" flipV="1">
            <a:off x="8212519" y="3257416"/>
            <a:ext cx="2895878" cy="223125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6" name="Rectangle 235">
            <a:extLst>
              <a:ext uri="{FF2B5EF4-FFF2-40B4-BE49-F238E27FC236}">
                <a16:creationId xmlns:a16="http://schemas.microsoft.com/office/drawing/2014/main" id="{6F696A65-086E-45B1-977D-8E54D3D1F3B9}"/>
              </a:ext>
            </a:extLst>
          </p:cNvPr>
          <p:cNvSpPr/>
          <p:nvPr/>
        </p:nvSpPr>
        <p:spPr>
          <a:xfrm>
            <a:off x="10822002" y="5462850"/>
            <a:ext cx="12345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</p:txBody>
      </p:sp>
      <p:pic>
        <p:nvPicPr>
          <p:cNvPr id="147" name="Picture 146">
            <a:extLst>
              <a:ext uri="{FF2B5EF4-FFF2-40B4-BE49-F238E27FC236}">
                <a16:creationId xmlns:a16="http://schemas.microsoft.com/office/drawing/2014/main" id="{58416096-C55D-4070-BBBC-68656C0884E8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2026091" y="9512922"/>
            <a:ext cx="1946389" cy="1179039"/>
          </a:xfrm>
          <a:prstGeom prst="rect">
            <a:avLst/>
          </a:prstGeom>
        </p:spPr>
      </p:pic>
      <p:sp>
        <p:nvSpPr>
          <p:cNvPr id="515" name="Rectangle 514">
            <a:extLst>
              <a:ext uri="{FF2B5EF4-FFF2-40B4-BE49-F238E27FC236}">
                <a16:creationId xmlns:a16="http://schemas.microsoft.com/office/drawing/2014/main" id="{E1EBB2A1-DE36-4206-B8FE-A801C0DBA3BC}"/>
              </a:ext>
            </a:extLst>
          </p:cNvPr>
          <p:cNvSpPr/>
          <p:nvPr/>
        </p:nvSpPr>
        <p:spPr>
          <a:xfrm>
            <a:off x="2483371" y="8866896"/>
            <a:ext cx="1460329" cy="5539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Launch: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Via GAMS Studio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Via command line</a:t>
            </a:r>
            <a:endParaRPr lang="en-US" sz="1000" dirty="0">
              <a:solidFill>
                <a:srgbClr val="494D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96" name="Picture 195">
            <a:extLst>
              <a:ext uri="{FF2B5EF4-FFF2-40B4-BE49-F238E27FC236}">
                <a16:creationId xmlns:a16="http://schemas.microsoft.com/office/drawing/2014/main" id="{2011EB6D-2665-4468-800C-6A009469520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383247" y="9980965"/>
            <a:ext cx="675274" cy="944899"/>
          </a:xfrm>
          <a:prstGeom prst="rect">
            <a:avLst/>
          </a:prstGeom>
        </p:spPr>
      </p:pic>
      <p:sp>
        <p:nvSpPr>
          <p:cNvPr id="269" name="Rectangle 268">
            <a:extLst>
              <a:ext uri="{FF2B5EF4-FFF2-40B4-BE49-F238E27FC236}">
                <a16:creationId xmlns:a16="http://schemas.microsoft.com/office/drawing/2014/main" id="{7F357AC3-ACD3-4CCD-BDFD-548BAB761690}"/>
              </a:ext>
            </a:extLst>
          </p:cNvPr>
          <p:cNvSpPr/>
          <p:nvPr/>
        </p:nvSpPr>
        <p:spPr>
          <a:xfrm>
            <a:off x="10429562" y="6600632"/>
            <a:ext cx="105509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Deployment</a:t>
            </a:r>
            <a:endParaRPr lang="en-US" sz="1100" dirty="0">
              <a:solidFill>
                <a:srgbClr val="F39619"/>
              </a:solidFill>
            </a:endParaRPr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163A8669-F205-4F86-B92E-F1D4611AEFBE}"/>
              </a:ext>
            </a:extLst>
          </p:cNvPr>
          <p:cNvSpPr/>
          <p:nvPr/>
        </p:nvSpPr>
        <p:spPr>
          <a:xfrm>
            <a:off x="10431816" y="6856633"/>
            <a:ext cx="30555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Easy deployment of MIRO applications for end user in daily business </a:t>
            </a:r>
          </a:p>
        </p:txBody>
      </p: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05CF5D00-8FE6-45A2-9E18-356D7736627C}"/>
              </a:ext>
            </a:extLst>
          </p:cNvPr>
          <p:cNvCxnSpPr>
            <a:cxnSpLocks/>
          </p:cNvCxnSpPr>
          <p:nvPr/>
        </p:nvCxnSpPr>
        <p:spPr>
          <a:xfrm>
            <a:off x="10523443" y="6829692"/>
            <a:ext cx="300856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8" name="Picture 197">
            <a:extLst>
              <a:ext uri="{FF2B5EF4-FFF2-40B4-BE49-F238E27FC236}">
                <a16:creationId xmlns:a16="http://schemas.microsoft.com/office/drawing/2014/main" id="{39FEF0E8-08C6-493A-8FDD-3448387DACB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523443" y="7255015"/>
            <a:ext cx="3066131" cy="2487056"/>
          </a:xfrm>
          <a:prstGeom prst="rect">
            <a:avLst/>
          </a:prstGeom>
        </p:spPr>
      </p:pic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F1E94326-24FC-494C-8630-8915EBBDB266}"/>
              </a:ext>
            </a:extLst>
          </p:cNvPr>
          <p:cNvCxnSpPr>
            <a:cxnSpLocks/>
            <a:stCxn id="291" idx="1"/>
          </p:cNvCxnSpPr>
          <p:nvPr/>
        </p:nvCxnSpPr>
        <p:spPr>
          <a:xfrm flipH="1" flipV="1">
            <a:off x="10506471" y="3140768"/>
            <a:ext cx="885809" cy="219106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1" name="Rectangle 290">
            <a:extLst>
              <a:ext uri="{FF2B5EF4-FFF2-40B4-BE49-F238E27FC236}">
                <a16:creationId xmlns:a16="http://schemas.microsoft.com/office/drawing/2014/main" id="{9BA97BDF-7BD9-4DD9-9AC6-711DB303F02F}"/>
              </a:ext>
            </a:extLst>
          </p:cNvPr>
          <p:cNvSpPr/>
          <p:nvPr/>
        </p:nvSpPr>
        <p:spPr>
          <a:xfrm>
            <a:off x="11392280" y="5131780"/>
            <a:ext cx="15732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Use output data to populate input tables</a:t>
            </a:r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93EF4726-7B3F-4C44-8FAF-ECE598BB0071}"/>
              </a:ext>
            </a:extLst>
          </p:cNvPr>
          <p:cNvSpPr/>
          <p:nvPr/>
        </p:nvSpPr>
        <p:spPr>
          <a:xfrm>
            <a:off x="9102434" y="833674"/>
            <a:ext cx="72965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Show all entries</a:t>
            </a:r>
          </a:p>
        </p:txBody>
      </p:sp>
      <p:cxnSp>
        <p:nvCxnSpPr>
          <p:cNvPr id="311" name="Straight Connector 310">
            <a:extLst>
              <a:ext uri="{FF2B5EF4-FFF2-40B4-BE49-F238E27FC236}">
                <a16:creationId xmlns:a16="http://schemas.microsoft.com/office/drawing/2014/main" id="{B5A49AB2-38CB-49F6-AB7E-0E2B7BC52708}"/>
              </a:ext>
            </a:extLst>
          </p:cNvPr>
          <p:cNvCxnSpPr>
            <a:cxnSpLocks/>
            <a:stCxn id="310" idx="2"/>
          </p:cNvCxnSpPr>
          <p:nvPr/>
        </p:nvCxnSpPr>
        <p:spPr>
          <a:xfrm flipH="1">
            <a:off x="8604586" y="1182487"/>
            <a:ext cx="862677" cy="70590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9E11915B-09A9-4CFF-B863-0D393A2760A0}"/>
              </a:ext>
            </a:extLst>
          </p:cNvPr>
          <p:cNvGrpSpPr/>
          <p:nvPr/>
        </p:nvGrpSpPr>
        <p:grpSpPr>
          <a:xfrm>
            <a:off x="10681307" y="9917743"/>
            <a:ext cx="468813" cy="338554"/>
            <a:chOff x="10169718" y="9936560"/>
            <a:chExt cx="468813" cy="338554"/>
          </a:xfrm>
        </p:grpSpPr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76ECE2E0-EC0B-4E97-B5D7-C12DBA90F7E9}"/>
                </a:ext>
              </a:extLst>
            </p:cNvPr>
            <p:cNvSpPr/>
            <p:nvPr/>
          </p:nvSpPr>
          <p:spPr>
            <a:xfrm>
              <a:off x="10230530" y="9983810"/>
              <a:ext cx="335712" cy="25049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583B3551-5ECF-4C22-8910-26C2C71277A2}"/>
                </a:ext>
              </a:extLst>
            </p:cNvPr>
            <p:cNvSpPr/>
            <p:nvPr/>
          </p:nvSpPr>
          <p:spPr>
            <a:xfrm>
              <a:off x="10169718" y="9936560"/>
              <a:ext cx="468813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lvl="0" algn="ctr"/>
              <a:r>
                <a:rPr lang="en-US" sz="8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via </a:t>
              </a:r>
              <a:br>
                <a:rPr lang="en-US" sz="8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sz="8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R API</a:t>
              </a:r>
            </a:p>
          </p:txBody>
        </p:sp>
      </p:grpSp>
      <p:sp>
        <p:nvSpPr>
          <p:cNvPr id="330" name="Rectangle 329">
            <a:extLst>
              <a:ext uri="{FF2B5EF4-FFF2-40B4-BE49-F238E27FC236}">
                <a16:creationId xmlns:a16="http://schemas.microsoft.com/office/drawing/2014/main" id="{54C1393E-78D6-489A-8840-C8446AE96F6F}"/>
              </a:ext>
            </a:extLst>
          </p:cNvPr>
          <p:cNvSpPr/>
          <p:nvPr/>
        </p:nvSpPr>
        <p:spPr>
          <a:xfrm>
            <a:off x="10045424" y="5125611"/>
            <a:ext cx="1080083" cy="210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700" dirty="0">
                <a:solidFill>
                  <a:srgbClr val="494D55"/>
                </a:solidFill>
                <a:latin typeface="Montserrat" panose="00000500000000000000" pitchFamily="2" charset="0"/>
              </a:rPr>
              <a:t>schematic overview</a:t>
            </a:r>
          </a:p>
        </p:txBody>
      </p:sp>
      <p:pic>
        <p:nvPicPr>
          <p:cNvPr id="192" name="Picture 191">
            <a:extLst>
              <a:ext uri="{FF2B5EF4-FFF2-40B4-BE49-F238E27FC236}">
                <a16:creationId xmlns:a16="http://schemas.microsoft.com/office/drawing/2014/main" id="{28021F0D-F7CD-4104-A409-117960C13474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9626184" y="8083784"/>
            <a:ext cx="689830" cy="865026"/>
          </a:xfrm>
          <a:prstGeom prst="rect">
            <a:avLst/>
          </a:prstGeom>
        </p:spPr>
      </p:pic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4725C6D9-EECB-471C-8260-1078DEDEDD52}"/>
              </a:ext>
            </a:extLst>
          </p:cNvPr>
          <p:cNvCxnSpPr>
            <a:cxnSpLocks/>
          </p:cNvCxnSpPr>
          <p:nvPr/>
        </p:nvCxnSpPr>
        <p:spPr>
          <a:xfrm flipH="1" flipV="1">
            <a:off x="5134766" y="3707792"/>
            <a:ext cx="648885" cy="153636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2" name="Rectangle 201">
            <a:extLst>
              <a:ext uri="{FF2B5EF4-FFF2-40B4-BE49-F238E27FC236}">
                <a16:creationId xmlns:a16="http://schemas.microsoft.com/office/drawing/2014/main" id="{7ED9765B-8CFE-441B-898F-C6D89F997532}"/>
              </a:ext>
            </a:extLst>
          </p:cNvPr>
          <p:cNvSpPr/>
          <p:nvPr/>
        </p:nvSpPr>
        <p:spPr>
          <a:xfrm>
            <a:off x="2227601" y="5645983"/>
            <a:ext cx="124943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Import data from database and/or local  files</a:t>
            </a:r>
          </a:p>
        </p:txBody>
      </p: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F1943F31-E210-482C-AA4D-D1ED80B1E0BC}"/>
              </a:ext>
            </a:extLst>
          </p:cNvPr>
          <p:cNvCxnSpPr>
            <a:cxnSpLocks/>
            <a:stCxn id="202" idx="0"/>
          </p:cNvCxnSpPr>
          <p:nvPr/>
        </p:nvCxnSpPr>
        <p:spPr>
          <a:xfrm flipV="1">
            <a:off x="2852317" y="2645564"/>
            <a:ext cx="178891" cy="3000419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4" name="Straight Connector 483">
            <a:extLst>
              <a:ext uri="{FF2B5EF4-FFF2-40B4-BE49-F238E27FC236}">
                <a16:creationId xmlns:a16="http://schemas.microsoft.com/office/drawing/2014/main" id="{FA4B0A2D-BF90-40D9-86F1-3125711E879E}"/>
              </a:ext>
            </a:extLst>
          </p:cNvPr>
          <p:cNvCxnSpPr>
            <a:cxnSpLocks/>
          </p:cNvCxnSpPr>
          <p:nvPr/>
        </p:nvCxnSpPr>
        <p:spPr>
          <a:xfrm>
            <a:off x="150451" y="10495329"/>
            <a:ext cx="2150100" cy="0"/>
          </a:xfrm>
          <a:prstGeom prst="line">
            <a:avLst/>
          </a:prstGeom>
          <a:ln w="12700">
            <a:solidFill>
              <a:srgbClr val="F39619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89B2CEC-147C-4F97-BBB7-B9E94307402D}"/>
              </a:ext>
            </a:extLst>
          </p:cNvPr>
          <p:cNvSpPr/>
          <p:nvPr/>
        </p:nvSpPr>
        <p:spPr>
          <a:xfrm>
            <a:off x="11164530" y="9895952"/>
            <a:ext cx="24511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Software GmbH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24"/>
              </a:rPr>
              <a:t>www.gams.com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25"/>
              </a:rPr>
              <a:t>info@gams.com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Learn more at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26"/>
              </a:rPr>
              <a:t>www.gams.com/miro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MIRO version 1.2.0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Updated: 2020-09-23</a:t>
            </a:r>
          </a:p>
        </p:txBody>
      </p:sp>
    </p:spTree>
    <p:extLst>
      <p:ext uri="{BB962C8B-B14F-4D97-AF65-F5344CB8AC3E}">
        <p14:creationId xmlns:p14="http://schemas.microsoft.com/office/powerpoint/2010/main" val="200986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085"/>
    </mc:Choice>
    <mc:Fallback xmlns="">
      <p:transition spd="slow" advTm="16608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AFA84319-43DB-4CCA-87AA-E2F7D866B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00" y="8286312"/>
            <a:ext cx="2615967" cy="2111721"/>
          </a:xfrm>
          <a:prstGeom prst="rect">
            <a:avLst/>
          </a:prstGeom>
        </p:spPr>
      </p:pic>
      <p:grpSp>
        <p:nvGrpSpPr>
          <p:cNvPr id="195" name="Group 194">
            <a:extLst>
              <a:ext uri="{FF2B5EF4-FFF2-40B4-BE49-F238E27FC236}">
                <a16:creationId xmlns:a16="http://schemas.microsoft.com/office/drawing/2014/main" id="{1D63B0DC-1ECD-45B4-9BEC-31F78C09EC3C}"/>
              </a:ext>
            </a:extLst>
          </p:cNvPr>
          <p:cNvGrpSpPr/>
          <p:nvPr/>
        </p:nvGrpSpPr>
        <p:grpSpPr>
          <a:xfrm>
            <a:off x="6471587" y="144381"/>
            <a:ext cx="4044292" cy="1773873"/>
            <a:chOff x="6624839" y="9134501"/>
            <a:chExt cx="4044292" cy="1773873"/>
          </a:xfrm>
        </p:grpSpPr>
        <p:pic>
          <p:nvPicPr>
            <p:cNvPr id="765" name="Picture 764">
              <a:extLst>
                <a:ext uri="{FF2B5EF4-FFF2-40B4-BE49-F238E27FC236}">
                  <a16:creationId xmlns:a16="http://schemas.microsoft.com/office/drawing/2014/main" id="{A4D51114-96CD-4251-A815-314A87C61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4839" y="9147762"/>
              <a:ext cx="3924029" cy="1760612"/>
            </a:xfrm>
            <a:prstGeom prst="rect">
              <a:avLst/>
            </a:prstGeom>
          </p:spPr>
        </p:pic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943C1524-CF3F-47D6-BCE0-2B79A0E913ED}"/>
                </a:ext>
              </a:extLst>
            </p:cNvPr>
            <p:cNvSpPr/>
            <p:nvPr/>
          </p:nvSpPr>
          <p:spPr>
            <a:xfrm>
              <a:off x="9131839" y="9400621"/>
              <a:ext cx="1537292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Step size of slider range for scenario generation</a:t>
              </a:r>
            </a:p>
          </p:txBody>
        </p: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8261EFA9-B196-4C0F-9423-2A70960F965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18651" y="9317948"/>
              <a:ext cx="380489" cy="218720"/>
            </a:xfrm>
            <a:prstGeom prst="line">
              <a:avLst/>
            </a:prstGeom>
            <a:ln w="6350" cap="flat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grpSp>
          <p:nvGrpSpPr>
            <p:cNvPr id="774" name="Group 773">
              <a:extLst>
                <a:ext uri="{FF2B5EF4-FFF2-40B4-BE49-F238E27FC236}">
                  <a16:creationId xmlns:a16="http://schemas.microsoft.com/office/drawing/2014/main" id="{DCEC808D-539A-478D-B0DB-B0D18394FB4B}"/>
                </a:ext>
              </a:extLst>
            </p:cNvPr>
            <p:cNvGrpSpPr/>
            <p:nvPr/>
          </p:nvGrpSpPr>
          <p:grpSpPr>
            <a:xfrm>
              <a:off x="8962968" y="9134501"/>
              <a:ext cx="1575781" cy="246221"/>
              <a:chOff x="9516405" y="9184067"/>
              <a:chExt cx="1575781" cy="246221"/>
            </a:xfrm>
          </p:grpSpPr>
          <p:sp>
            <p:nvSpPr>
              <p:cNvPr id="758" name="Rectangle 757">
                <a:extLst>
                  <a:ext uri="{FF2B5EF4-FFF2-40B4-BE49-F238E27FC236}">
                    <a16:creationId xmlns:a16="http://schemas.microsoft.com/office/drawing/2014/main" id="{CED1E2A3-0BC3-4D79-A1A6-3400CF5C6B19}"/>
                  </a:ext>
                </a:extLst>
              </p:cNvPr>
              <p:cNvSpPr/>
              <p:nvPr/>
            </p:nvSpPr>
            <p:spPr>
              <a:xfrm>
                <a:off x="9516405" y="9184067"/>
                <a:ext cx="1575781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Scenario generation</a:t>
                </a:r>
              </a:p>
            </p:txBody>
          </p:sp>
          <p:cxnSp>
            <p:nvCxnSpPr>
              <p:cNvPr id="762" name="Straight Connector 761">
                <a:extLst>
                  <a:ext uri="{FF2B5EF4-FFF2-40B4-BE49-F238E27FC236}">
                    <a16:creationId xmlns:a16="http://schemas.microsoft.com/office/drawing/2014/main" id="{98109E94-662F-487B-A552-E83563593E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56891" y="9382224"/>
                <a:ext cx="1311022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33AE5CB-F4C8-4291-9C64-21402B551C95}"/>
              </a:ext>
            </a:extLst>
          </p:cNvPr>
          <p:cNvGrpSpPr/>
          <p:nvPr/>
        </p:nvGrpSpPr>
        <p:grpSpPr>
          <a:xfrm>
            <a:off x="110069" y="2898233"/>
            <a:ext cx="10746152" cy="5313595"/>
            <a:chOff x="2688770" y="1127872"/>
            <a:chExt cx="8338459" cy="412307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86B18EE-4DB3-4488-A573-81B931C95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88770" y="1127872"/>
              <a:ext cx="8338459" cy="4123075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CF40A5E1-9D6A-4FC7-8472-88345F19A3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080" t="31611" r="93235" b="65960"/>
            <a:stretch/>
          </p:blipFill>
          <p:spPr>
            <a:xfrm>
              <a:off x="3251200" y="2189869"/>
              <a:ext cx="57149" cy="100012"/>
            </a:xfrm>
            <a:prstGeom prst="rect">
              <a:avLst/>
            </a:prstGeom>
          </p:spPr>
        </p:pic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15DF2CFA-5D33-409F-BE5A-6C8E01780C70}"/>
              </a:ext>
            </a:extLst>
          </p:cNvPr>
          <p:cNvGrpSpPr/>
          <p:nvPr/>
        </p:nvGrpSpPr>
        <p:grpSpPr>
          <a:xfrm>
            <a:off x="6767267" y="5706115"/>
            <a:ext cx="4049242" cy="2380692"/>
            <a:chOff x="602844" y="5291888"/>
            <a:chExt cx="4049242" cy="2380692"/>
          </a:xfrm>
        </p:grpSpPr>
        <p:pic>
          <p:nvPicPr>
            <p:cNvPr id="289" name="Picture 288">
              <a:extLst>
                <a:ext uri="{FF2B5EF4-FFF2-40B4-BE49-F238E27FC236}">
                  <a16:creationId xmlns:a16="http://schemas.microsoft.com/office/drawing/2014/main" id="{2478FEA9-B5E4-49C9-8B60-1E5D17EDA2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2091"/>
            <a:stretch/>
          </p:blipFill>
          <p:spPr>
            <a:xfrm>
              <a:off x="602844" y="5788311"/>
              <a:ext cx="4049242" cy="1884269"/>
            </a:xfrm>
            <a:prstGeom prst="rect">
              <a:avLst/>
            </a:prstGeom>
          </p:spPr>
        </p:pic>
        <p:pic>
          <p:nvPicPr>
            <p:cNvPr id="290" name="Picture 289">
              <a:extLst>
                <a:ext uri="{FF2B5EF4-FFF2-40B4-BE49-F238E27FC236}">
                  <a16:creationId xmlns:a16="http://schemas.microsoft.com/office/drawing/2014/main" id="{8E2FC799-0E67-424F-B069-2ACB339310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82066"/>
            <a:stretch/>
          </p:blipFill>
          <p:spPr>
            <a:xfrm>
              <a:off x="602844" y="5291888"/>
              <a:ext cx="4049242" cy="497626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2B9D87F-A340-4E5D-95C4-4F651CEFD70B}"/>
              </a:ext>
            </a:extLst>
          </p:cNvPr>
          <p:cNvSpPr/>
          <p:nvPr/>
        </p:nvSpPr>
        <p:spPr>
          <a:xfrm>
            <a:off x="202652" y="10444937"/>
            <a:ext cx="30485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  <a:endParaRPr lang="en-US" sz="2600" b="1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E9855FC-4DD7-4BCC-B2AF-04B37DAD7B24}"/>
              </a:ext>
            </a:extLst>
          </p:cNvPr>
          <p:cNvCxnSpPr>
            <a:cxnSpLocks/>
          </p:cNvCxnSpPr>
          <p:nvPr/>
        </p:nvCxnSpPr>
        <p:spPr>
          <a:xfrm>
            <a:off x="10967913" y="9855200"/>
            <a:ext cx="263410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9E78F5C-297F-48EC-BA73-10B0F285B2C1}"/>
              </a:ext>
            </a:extLst>
          </p:cNvPr>
          <p:cNvSpPr/>
          <p:nvPr/>
        </p:nvSpPr>
        <p:spPr>
          <a:xfrm>
            <a:off x="11062248" y="9895952"/>
            <a:ext cx="24511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Software GmbH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6"/>
              </a:rPr>
              <a:t>www.gams.com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7"/>
              </a:rPr>
              <a:t>info@gams.com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Learn more at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8"/>
              </a:rPr>
              <a:t>www.gams.com/miro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MIRO version 1.2.0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Updated: 2020-09-23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CB0C8C-9626-4617-ABDC-2A8C2D246E66}"/>
              </a:ext>
            </a:extLst>
          </p:cNvPr>
          <p:cNvPicPr/>
          <p:nvPr/>
        </p:nvPicPr>
        <p:blipFill>
          <a:blip r:embed="rId9"/>
          <a:srcRect/>
          <a:stretch/>
        </p:blipFill>
        <p:spPr bwMode="auto">
          <a:xfrm>
            <a:off x="11377533" y="97883"/>
            <a:ext cx="2165566" cy="64290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1220DC5-AA3E-46ED-B890-1D80FCE2593C}"/>
              </a:ext>
            </a:extLst>
          </p:cNvPr>
          <p:cNvSpPr/>
          <p:nvPr/>
        </p:nvSpPr>
        <p:spPr>
          <a:xfrm>
            <a:off x="-1" y="76784"/>
            <a:ext cx="46155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miro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200" b="1" dirty="0">
                <a:solidFill>
                  <a:srgbClr val="F39619"/>
                </a:solidFill>
                <a:latin typeface="Montserrat" panose="00000500000000000000" pitchFamily="2" charset="0"/>
              </a:rPr>
              <a:t>||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800" b="1" cap="small" dirty="0">
                <a:solidFill>
                  <a:srgbClr val="494D55"/>
                </a:solidFill>
                <a:latin typeface="Montserrat" panose="00000500000000000000" pitchFamily="2" charset="0"/>
              </a:rPr>
              <a:t>cheat sheet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0B13AD9-98A0-4210-AA84-525ABBC48B29}"/>
              </a:ext>
            </a:extLst>
          </p:cNvPr>
          <p:cNvCxnSpPr>
            <a:cxnSpLocks/>
          </p:cNvCxnSpPr>
          <p:nvPr/>
        </p:nvCxnSpPr>
        <p:spPr>
          <a:xfrm>
            <a:off x="151824" y="10493227"/>
            <a:ext cx="3084511" cy="0"/>
          </a:xfrm>
          <a:prstGeom prst="line">
            <a:avLst/>
          </a:prstGeom>
          <a:ln w="12700">
            <a:solidFill>
              <a:srgbClr val="F39619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07" name="Picture 206">
            <a:extLst>
              <a:ext uri="{FF2B5EF4-FFF2-40B4-BE49-F238E27FC236}">
                <a16:creationId xmlns:a16="http://schemas.microsoft.com/office/drawing/2014/main" id="{BD2121EC-B0DA-49DC-8692-765C61B15C85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850672" y="3318480"/>
            <a:ext cx="4870838" cy="2749718"/>
          </a:xfrm>
          <a:prstGeom prst="rect">
            <a:avLst/>
          </a:prstGeom>
        </p:spPr>
      </p:pic>
      <p:pic>
        <p:nvPicPr>
          <p:cNvPr id="183" name="Picture 182">
            <a:extLst>
              <a:ext uri="{FF2B5EF4-FFF2-40B4-BE49-F238E27FC236}">
                <a16:creationId xmlns:a16="http://schemas.microsoft.com/office/drawing/2014/main" id="{B5B6DCBE-4F18-498B-899A-3CA5D259C2A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2625426" y="4464777"/>
            <a:ext cx="4643310" cy="3590887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C0C2C15-9270-443C-AFCB-7B5024A25FFC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5935539" y="3547753"/>
            <a:ext cx="4845288" cy="2656739"/>
          </a:xfrm>
          <a:prstGeom prst="rect">
            <a:avLst/>
          </a:prstGeom>
        </p:spPr>
      </p:pic>
      <p:sp>
        <p:nvSpPr>
          <p:cNvPr id="329" name="Rectangle 328">
            <a:extLst>
              <a:ext uri="{FF2B5EF4-FFF2-40B4-BE49-F238E27FC236}">
                <a16:creationId xmlns:a16="http://schemas.microsoft.com/office/drawing/2014/main" id="{890B7249-2DB4-4E7F-9CC2-EAD1F8BE4600}"/>
              </a:ext>
            </a:extLst>
          </p:cNvPr>
          <p:cNvSpPr/>
          <p:nvPr/>
        </p:nvSpPr>
        <p:spPr>
          <a:xfrm>
            <a:off x="6638047" y="5801600"/>
            <a:ext cx="81539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job history</a:t>
            </a:r>
          </a:p>
        </p:txBody>
      </p:sp>
      <p:cxnSp>
        <p:nvCxnSpPr>
          <p:cNvPr id="330" name="Straight Connector 329">
            <a:extLst>
              <a:ext uri="{FF2B5EF4-FFF2-40B4-BE49-F238E27FC236}">
                <a16:creationId xmlns:a16="http://schemas.microsoft.com/office/drawing/2014/main" id="{454BB82A-7124-4B53-BCA6-B720D1AEE999}"/>
              </a:ext>
            </a:extLst>
          </p:cNvPr>
          <p:cNvCxnSpPr>
            <a:cxnSpLocks/>
            <a:stCxn id="329" idx="1"/>
          </p:cNvCxnSpPr>
          <p:nvPr/>
        </p:nvCxnSpPr>
        <p:spPr>
          <a:xfrm flipH="1">
            <a:off x="6478069" y="5976007"/>
            <a:ext cx="159978" cy="5192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1" name="Rectangle 330">
            <a:extLst>
              <a:ext uri="{FF2B5EF4-FFF2-40B4-BE49-F238E27FC236}">
                <a16:creationId xmlns:a16="http://schemas.microsoft.com/office/drawing/2014/main" id="{3CDDB42C-250B-449B-B38A-1524181C23EF}"/>
              </a:ext>
            </a:extLst>
          </p:cNvPr>
          <p:cNvSpPr/>
          <p:nvPr/>
        </p:nvSpPr>
        <p:spPr>
          <a:xfrm>
            <a:off x="6273850" y="55163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B5AF81C3-EA9B-4BE8-A2C2-85C04BD3089E}"/>
              </a:ext>
            </a:extLst>
          </p:cNvPr>
          <p:cNvSpPr/>
          <p:nvPr/>
        </p:nvSpPr>
        <p:spPr>
          <a:xfrm>
            <a:off x="6294416" y="2355829"/>
            <a:ext cx="1117290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Add, edit, delete job tag(s)</a:t>
            </a:r>
          </a:p>
        </p:txBody>
      </p:sp>
      <p:cxnSp>
        <p:nvCxnSpPr>
          <p:cNvPr id="333" name="Straight Connector 332">
            <a:extLst>
              <a:ext uri="{FF2B5EF4-FFF2-40B4-BE49-F238E27FC236}">
                <a16:creationId xmlns:a16="http://schemas.microsoft.com/office/drawing/2014/main" id="{85C0F855-0C7E-405C-994A-CD821C4E1E6E}"/>
              </a:ext>
            </a:extLst>
          </p:cNvPr>
          <p:cNvCxnSpPr>
            <a:cxnSpLocks/>
            <a:stCxn id="332" idx="2"/>
          </p:cNvCxnSpPr>
          <p:nvPr/>
        </p:nvCxnSpPr>
        <p:spPr>
          <a:xfrm>
            <a:off x="6853061" y="2704642"/>
            <a:ext cx="1148365" cy="136589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4" name="Rectangle 333">
            <a:extLst>
              <a:ext uri="{FF2B5EF4-FFF2-40B4-BE49-F238E27FC236}">
                <a16:creationId xmlns:a16="http://schemas.microsoft.com/office/drawing/2014/main" id="{6E6EC5EB-BECB-47BE-B7D5-760DE559F629}"/>
              </a:ext>
            </a:extLst>
          </p:cNvPr>
          <p:cNvSpPr/>
          <p:nvPr/>
        </p:nvSpPr>
        <p:spPr>
          <a:xfrm>
            <a:off x="7624652" y="407053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87249E82-545B-4DE0-BDD4-352A94246A59}"/>
              </a:ext>
            </a:extLst>
          </p:cNvPr>
          <p:cNvSpPr/>
          <p:nvPr/>
        </p:nvSpPr>
        <p:spPr>
          <a:xfrm>
            <a:off x="9275941" y="2432827"/>
            <a:ext cx="1042314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Discard Hypercube job</a:t>
            </a:r>
          </a:p>
        </p:txBody>
      </p:sp>
      <p:cxnSp>
        <p:nvCxnSpPr>
          <p:cNvPr id="342" name="Straight Connector 341">
            <a:extLst>
              <a:ext uri="{FF2B5EF4-FFF2-40B4-BE49-F238E27FC236}">
                <a16:creationId xmlns:a16="http://schemas.microsoft.com/office/drawing/2014/main" id="{5C00B394-0795-4A86-B467-6A0CF2005A04}"/>
              </a:ext>
            </a:extLst>
          </p:cNvPr>
          <p:cNvCxnSpPr>
            <a:cxnSpLocks/>
            <a:stCxn id="341" idx="2"/>
          </p:cNvCxnSpPr>
          <p:nvPr/>
        </p:nvCxnSpPr>
        <p:spPr>
          <a:xfrm>
            <a:off x="9797098" y="2781640"/>
            <a:ext cx="333164" cy="135302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3" name="Rectangle 342">
            <a:extLst>
              <a:ext uri="{FF2B5EF4-FFF2-40B4-BE49-F238E27FC236}">
                <a16:creationId xmlns:a16="http://schemas.microsoft.com/office/drawing/2014/main" id="{3988A93C-444C-4D91-A0A5-9A8F45D6F860}"/>
              </a:ext>
            </a:extLst>
          </p:cNvPr>
          <p:cNvSpPr/>
          <p:nvPr/>
        </p:nvSpPr>
        <p:spPr>
          <a:xfrm>
            <a:off x="9979329" y="407973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5" name="Straight Connector 344">
            <a:extLst>
              <a:ext uri="{FF2B5EF4-FFF2-40B4-BE49-F238E27FC236}">
                <a16:creationId xmlns:a16="http://schemas.microsoft.com/office/drawing/2014/main" id="{D318B109-2BB2-4297-8506-CAA4B70CF6BE}"/>
              </a:ext>
            </a:extLst>
          </p:cNvPr>
          <p:cNvCxnSpPr>
            <a:cxnSpLocks/>
            <a:stCxn id="347" idx="0"/>
          </p:cNvCxnSpPr>
          <p:nvPr/>
        </p:nvCxnSpPr>
        <p:spPr>
          <a:xfrm flipH="1" flipV="1">
            <a:off x="3304602" y="7910211"/>
            <a:ext cx="407249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6" name="Rectangle 345">
            <a:extLst>
              <a:ext uri="{FF2B5EF4-FFF2-40B4-BE49-F238E27FC236}">
                <a16:creationId xmlns:a16="http://schemas.microsoft.com/office/drawing/2014/main" id="{7F179B44-9698-4E12-8360-A72C69E383AC}"/>
              </a:ext>
            </a:extLst>
          </p:cNvPr>
          <p:cNvSpPr/>
          <p:nvPr/>
        </p:nvSpPr>
        <p:spPr>
          <a:xfrm>
            <a:off x="2615869" y="769963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98761A37-5CBE-465D-998B-791ACF5713E3}"/>
              </a:ext>
            </a:extLst>
          </p:cNvPr>
          <p:cNvSpPr/>
          <p:nvPr/>
        </p:nvSpPr>
        <p:spPr>
          <a:xfrm>
            <a:off x="2806320" y="8288863"/>
            <a:ext cx="181106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Choose scenarios for analysis, download, deletion</a:t>
            </a:r>
          </a:p>
        </p:txBody>
      </p:sp>
      <p:cxnSp>
        <p:nvCxnSpPr>
          <p:cNvPr id="348" name="Straight Connector 347">
            <a:extLst>
              <a:ext uri="{FF2B5EF4-FFF2-40B4-BE49-F238E27FC236}">
                <a16:creationId xmlns:a16="http://schemas.microsoft.com/office/drawing/2014/main" id="{4F428B2D-3F19-417F-AA3B-CF8682A71A0D}"/>
              </a:ext>
            </a:extLst>
          </p:cNvPr>
          <p:cNvCxnSpPr>
            <a:cxnSpLocks/>
            <a:stCxn id="347" idx="0"/>
          </p:cNvCxnSpPr>
          <p:nvPr/>
        </p:nvCxnSpPr>
        <p:spPr>
          <a:xfrm flipV="1">
            <a:off x="3711851" y="7910211"/>
            <a:ext cx="112300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9" name="Rectangle 348">
            <a:extLst>
              <a:ext uri="{FF2B5EF4-FFF2-40B4-BE49-F238E27FC236}">
                <a16:creationId xmlns:a16="http://schemas.microsoft.com/office/drawing/2014/main" id="{C4AD0FB8-0C55-427E-A9AE-65316D0DFD9E}"/>
              </a:ext>
            </a:extLst>
          </p:cNvPr>
          <p:cNvSpPr/>
          <p:nvPr/>
        </p:nvSpPr>
        <p:spPr>
          <a:xfrm>
            <a:off x="3335036" y="770508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1" name="Straight Connector 350">
            <a:extLst>
              <a:ext uri="{FF2B5EF4-FFF2-40B4-BE49-F238E27FC236}">
                <a16:creationId xmlns:a16="http://schemas.microsoft.com/office/drawing/2014/main" id="{E05408DD-C703-46F3-BD15-50B0BB711699}"/>
              </a:ext>
            </a:extLst>
          </p:cNvPr>
          <p:cNvCxnSpPr>
            <a:cxnSpLocks/>
            <a:stCxn id="347" idx="0"/>
          </p:cNvCxnSpPr>
          <p:nvPr/>
        </p:nvCxnSpPr>
        <p:spPr>
          <a:xfrm flipV="1">
            <a:off x="3711851" y="7910211"/>
            <a:ext cx="696813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2" name="Rectangle 351">
            <a:extLst>
              <a:ext uri="{FF2B5EF4-FFF2-40B4-BE49-F238E27FC236}">
                <a16:creationId xmlns:a16="http://schemas.microsoft.com/office/drawing/2014/main" id="{EF5D55EC-7DA4-4FFE-BB5F-C560ABB4F01E}"/>
              </a:ext>
            </a:extLst>
          </p:cNvPr>
          <p:cNvSpPr/>
          <p:nvPr/>
        </p:nvSpPr>
        <p:spPr>
          <a:xfrm>
            <a:off x="3775807" y="770122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A48D5D7D-B331-4DD2-B2C4-3EE184E64833}"/>
              </a:ext>
            </a:extLst>
          </p:cNvPr>
          <p:cNvSpPr/>
          <p:nvPr/>
        </p:nvSpPr>
        <p:spPr>
          <a:xfrm>
            <a:off x="6701325" y="608524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>
            <a:extLst>
              <a:ext uri="{FF2B5EF4-FFF2-40B4-BE49-F238E27FC236}">
                <a16:creationId xmlns:a16="http://schemas.microsoft.com/office/drawing/2014/main" id="{8D1DF806-4AD2-4D21-97C8-B0897D202A07}"/>
              </a:ext>
            </a:extLst>
          </p:cNvPr>
          <p:cNvSpPr/>
          <p:nvPr/>
        </p:nvSpPr>
        <p:spPr>
          <a:xfrm>
            <a:off x="2544825" y="639142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9" name="Rectangle 358">
            <a:extLst>
              <a:ext uri="{FF2B5EF4-FFF2-40B4-BE49-F238E27FC236}">
                <a16:creationId xmlns:a16="http://schemas.microsoft.com/office/drawing/2014/main" id="{9AF9E4D5-01D7-4351-AAD8-FA23F18DF0B9}"/>
              </a:ext>
            </a:extLst>
          </p:cNvPr>
          <p:cNvSpPr/>
          <p:nvPr/>
        </p:nvSpPr>
        <p:spPr>
          <a:xfrm>
            <a:off x="5683700" y="8251326"/>
            <a:ext cx="129880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hash value of selected scenario</a:t>
            </a:r>
          </a:p>
        </p:txBody>
      </p:sp>
      <p:cxnSp>
        <p:nvCxnSpPr>
          <p:cNvPr id="360" name="Straight Connector 359">
            <a:extLst>
              <a:ext uri="{FF2B5EF4-FFF2-40B4-BE49-F238E27FC236}">
                <a16:creationId xmlns:a16="http://schemas.microsoft.com/office/drawing/2014/main" id="{64D8231C-42F0-4642-BC2D-7FD9F5E09042}"/>
              </a:ext>
            </a:extLst>
          </p:cNvPr>
          <p:cNvCxnSpPr>
            <a:cxnSpLocks/>
            <a:stCxn id="359" idx="0"/>
          </p:cNvCxnSpPr>
          <p:nvPr/>
        </p:nvCxnSpPr>
        <p:spPr>
          <a:xfrm flipV="1">
            <a:off x="6333101" y="7910211"/>
            <a:ext cx="463767" cy="34111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1" name="Rectangle 360">
            <a:extLst>
              <a:ext uri="{FF2B5EF4-FFF2-40B4-BE49-F238E27FC236}">
                <a16:creationId xmlns:a16="http://schemas.microsoft.com/office/drawing/2014/main" id="{F06AE662-6D26-48C8-907D-432F2CF20C0A}"/>
              </a:ext>
            </a:extLst>
          </p:cNvPr>
          <p:cNvSpPr/>
          <p:nvPr/>
        </p:nvSpPr>
        <p:spPr>
          <a:xfrm>
            <a:off x="6925177" y="771204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B5AE028C-D8E3-44FD-AFB1-88A1F3ACEC6C}"/>
              </a:ext>
            </a:extLst>
          </p:cNvPr>
          <p:cNvSpPr/>
          <p:nvPr/>
        </p:nvSpPr>
        <p:spPr>
          <a:xfrm>
            <a:off x="3443347" y="5944278"/>
            <a:ext cx="1156180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Query database</a:t>
            </a:r>
          </a:p>
        </p:txBody>
      </p:sp>
      <p:cxnSp>
        <p:nvCxnSpPr>
          <p:cNvPr id="363" name="Straight Connector 362">
            <a:extLst>
              <a:ext uri="{FF2B5EF4-FFF2-40B4-BE49-F238E27FC236}">
                <a16:creationId xmlns:a16="http://schemas.microsoft.com/office/drawing/2014/main" id="{E6FC18CB-A68A-4FDE-B9D3-D331937D6C78}"/>
              </a:ext>
            </a:extLst>
          </p:cNvPr>
          <p:cNvCxnSpPr>
            <a:cxnSpLocks/>
          </p:cNvCxnSpPr>
          <p:nvPr/>
        </p:nvCxnSpPr>
        <p:spPr>
          <a:xfrm flipH="1" flipV="1">
            <a:off x="3099693" y="5940304"/>
            <a:ext cx="410213" cy="939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4" name="Rectangle 363">
            <a:extLst>
              <a:ext uri="{FF2B5EF4-FFF2-40B4-BE49-F238E27FC236}">
                <a16:creationId xmlns:a16="http://schemas.microsoft.com/office/drawing/2014/main" id="{763FA469-AAC2-4343-B44E-909AC456E3F8}"/>
              </a:ext>
            </a:extLst>
          </p:cNvPr>
          <p:cNvSpPr/>
          <p:nvPr/>
        </p:nvSpPr>
        <p:spPr>
          <a:xfrm>
            <a:off x="2353550" y="589248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Rectangle 365">
            <a:extLst>
              <a:ext uri="{FF2B5EF4-FFF2-40B4-BE49-F238E27FC236}">
                <a16:creationId xmlns:a16="http://schemas.microsoft.com/office/drawing/2014/main" id="{EFAC346D-7555-4AF3-93C3-B2011E7E5439}"/>
              </a:ext>
            </a:extLst>
          </p:cNvPr>
          <p:cNvSpPr/>
          <p:nvPr/>
        </p:nvSpPr>
        <p:spPr>
          <a:xfrm>
            <a:off x="3609548" y="5573305"/>
            <a:ext cx="141774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“Slice &amp; dice” scenarios in database</a:t>
            </a:r>
          </a:p>
        </p:txBody>
      </p: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494355CC-A428-4D06-B33A-8EFCCA39DDF8}"/>
              </a:ext>
            </a:extLst>
          </p:cNvPr>
          <p:cNvCxnSpPr>
            <a:cxnSpLocks/>
          </p:cNvCxnSpPr>
          <p:nvPr/>
        </p:nvCxnSpPr>
        <p:spPr>
          <a:xfrm flipV="1">
            <a:off x="4094889" y="5127448"/>
            <a:ext cx="273036" cy="44781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9" name="Rectangle 368">
            <a:extLst>
              <a:ext uri="{FF2B5EF4-FFF2-40B4-BE49-F238E27FC236}">
                <a16:creationId xmlns:a16="http://schemas.microsoft.com/office/drawing/2014/main" id="{8217425E-0D9F-45D2-872A-EDB104F9F50B}"/>
              </a:ext>
            </a:extLst>
          </p:cNvPr>
          <p:cNvSpPr/>
          <p:nvPr/>
        </p:nvSpPr>
        <p:spPr>
          <a:xfrm>
            <a:off x="3773304" y="52722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Rectangle 369">
            <a:extLst>
              <a:ext uri="{FF2B5EF4-FFF2-40B4-BE49-F238E27FC236}">
                <a16:creationId xmlns:a16="http://schemas.microsoft.com/office/drawing/2014/main" id="{84BB5B4D-CCEE-45B6-86C9-41D055E0834A}"/>
              </a:ext>
            </a:extLst>
          </p:cNvPr>
          <p:cNvSpPr/>
          <p:nvPr/>
        </p:nvSpPr>
        <p:spPr>
          <a:xfrm>
            <a:off x="2919483" y="5482622"/>
            <a:ext cx="72052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Boolean </a:t>
            </a:r>
            <a:b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AND / OR</a:t>
            </a:r>
          </a:p>
        </p:txBody>
      </p:sp>
      <p:cxnSp>
        <p:nvCxnSpPr>
          <p:cNvPr id="371" name="Straight Connector 370">
            <a:extLst>
              <a:ext uri="{FF2B5EF4-FFF2-40B4-BE49-F238E27FC236}">
                <a16:creationId xmlns:a16="http://schemas.microsoft.com/office/drawing/2014/main" id="{D3372C7D-99A4-4B50-B9EC-14C1378F6C27}"/>
              </a:ext>
            </a:extLst>
          </p:cNvPr>
          <p:cNvCxnSpPr>
            <a:cxnSpLocks/>
          </p:cNvCxnSpPr>
          <p:nvPr/>
        </p:nvCxnSpPr>
        <p:spPr>
          <a:xfrm flipH="1" flipV="1">
            <a:off x="2868745" y="5423620"/>
            <a:ext cx="121858" cy="2199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2" name="Rectangle 371">
            <a:extLst>
              <a:ext uri="{FF2B5EF4-FFF2-40B4-BE49-F238E27FC236}">
                <a16:creationId xmlns:a16="http://schemas.microsoft.com/office/drawing/2014/main" id="{B0D3F3D7-7A8D-4DC1-86CF-272FDE1EF440}"/>
              </a:ext>
            </a:extLst>
          </p:cNvPr>
          <p:cNvSpPr/>
          <p:nvPr/>
        </p:nvSpPr>
        <p:spPr>
          <a:xfrm>
            <a:off x="2434727" y="55216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Rectangle 372">
            <a:extLst>
              <a:ext uri="{FF2B5EF4-FFF2-40B4-BE49-F238E27FC236}">
                <a16:creationId xmlns:a16="http://schemas.microsoft.com/office/drawing/2014/main" id="{AB2CB61E-D778-458E-9614-29BAD1D904B8}"/>
              </a:ext>
            </a:extLst>
          </p:cNvPr>
          <p:cNvSpPr/>
          <p:nvPr/>
        </p:nvSpPr>
        <p:spPr>
          <a:xfrm>
            <a:off x="11490312" y="1014933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5" name="Straight Connector 374">
            <a:extLst>
              <a:ext uri="{FF2B5EF4-FFF2-40B4-BE49-F238E27FC236}">
                <a16:creationId xmlns:a16="http://schemas.microsoft.com/office/drawing/2014/main" id="{576E0C26-1171-468D-837A-D9F539E438AB}"/>
              </a:ext>
            </a:extLst>
          </p:cNvPr>
          <p:cNvCxnSpPr>
            <a:cxnSpLocks/>
          </p:cNvCxnSpPr>
          <p:nvPr/>
        </p:nvCxnSpPr>
        <p:spPr>
          <a:xfrm flipH="1">
            <a:off x="2835110" y="5641514"/>
            <a:ext cx="155493" cy="1551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6" name="Rectangle 375">
            <a:extLst>
              <a:ext uri="{FF2B5EF4-FFF2-40B4-BE49-F238E27FC236}">
                <a16:creationId xmlns:a16="http://schemas.microsoft.com/office/drawing/2014/main" id="{27FB6DC7-3B40-4BD5-B33E-EDCBE36941FA}"/>
              </a:ext>
            </a:extLst>
          </p:cNvPr>
          <p:cNvSpPr/>
          <p:nvPr/>
        </p:nvSpPr>
        <p:spPr>
          <a:xfrm>
            <a:off x="2463279" y="5666537"/>
            <a:ext cx="106325" cy="1318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EE1EC2D0-1A31-4F90-9F36-3078F98C1A92}"/>
              </a:ext>
            </a:extLst>
          </p:cNvPr>
          <p:cNvSpPr/>
          <p:nvPr/>
        </p:nvSpPr>
        <p:spPr>
          <a:xfrm>
            <a:off x="7096047" y="2530235"/>
            <a:ext cx="120357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Import calculated scenarios</a:t>
            </a:r>
          </a:p>
        </p:txBody>
      </p:sp>
      <p:cxnSp>
        <p:nvCxnSpPr>
          <p:cNvPr id="392" name="Straight Connector 391">
            <a:extLst>
              <a:ext uri="{FF2B5EF4-FFF2-40B4-BE49-F238E27FC236}">
                <a16:creationId xmlns:a16="http://schemas.microsoft.com/office/drawing/2014/main" id="{35544845-6CD2-413F-AF27-FC01E588796F}"/>
              </a:ext>
            </a:extLst>
          </p:cNvPr>
          <p:cNvCxnSpPr>
            <a:cxnSpLocks/>
            <a:stCxn id="391" idx="2"/>
          </p:cNvCxnSpPr>
          <p:nvPr/>
        </p:nvCxnSpPr>
        <p:spPr>
          <a:xfrm>
            <a:off x="7697833" y="2879048"/>
            <a:ext cx="1976917" cy="153142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3" name="Rectangle 392">
            <a:extLst>
              <a:ext uri="{FF2B5EF4-FFF2-40B4-BE49-F238E27FC236}">
                <a16:creationId xmlns:a16="http://schemas.microsoft.com/office/drawing/2014/main" id="{7A8B0167-0B94-48D0-A079-A39F457D125F}"/>
              </a:ext>
            </a:extLst>
          </p:cNvPr>
          <p:cNvSpPr/>
          <p:nvPr/>
        </p:nvSpPr>
        <p:spPr>
          <a:xfrm>
            <a:off x="9315088" y="469741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4" name="Straight Connector 423">
            <a:extLst>
              <a:ext uri="{FF2B5EF4-FFF2-40B4-BE49-F238E27FC236}">
                <a16:creationId xmlns:a16="http://schemas.microsoft.com/office/drawing/2014/main" id="{435C89AC-54A5-45F9-9A04-A2E5C5A2D5EE}"/>
              </a:ext>
            </a:extLst>
          </p:cNvPr>
          <p:cNvCxnSpPr>
            <a:cxnSpLocks/>
          </p:cNvCxnSpPr>
          <p:nvPr/>
        </p:nvCxnSpPr>
        <p:spPr>
          <a:xfrm flipV="1">
            <a:off x="4095835" y="4957856"/>
            <a:ext cx="255776" cy="61741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5" name="Rectangle 424">
            <a:extLst>
              <a:ext uri="{FF2B5EF4-FFF2-40B4-BE49-F238E27FC236}">
                <a16:creationId xmlns:a16="http://schemas.microsoft.com/office/drawing/2014/main" id="{F4C44332-E200-47B4-B35F-9626EA401908}"/>
              </a:ext>
            </a:extLst>
          </p:cNvPr>
          <p:cNvSpPr/>
          <p:nvPr/>
        </p:nvSpPr>
        <p:spPr>
          <a:xfrm>
            <a:off x="3785516" y="513322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B31C299E-8046-4C47-961B-9C737894AECB}"/>
              </a:ext>
            </a:extLst>
          </p:cNvPr>
          <p:cNvCxnSpPr>
            <a:cxnSpLocks/>
          </p:cNvCxnSpPr>
          <p:nvPr/>
        </p:nvCxnSpPr>
        <p:spPr>
          <a:xfrm flipV="1">
            <a:off x="4095835" y="4799889"/>
            <a:ext cx="151618" cy="77981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7" name="Rectangle 426">
            <a:extLst>
              <a:ext uri="{FF2B5EF4-FFF2-40B4-BE49-F238E27FC236}">
                <a16:creationId xmlns:a16="http://schemas.microsoft.com/office/drawing/2014/main" id="{2BD7A38E-A90B-4550-BF2C-A719564FBCC4}"/>
              </a:ext>
            </a:extLst>
          </p:cNvPr>
          <p:cNvSpPr/>
          <p:nvPr/>
        </p:nvSpPr>
        <p:spPr>
          <a:xfrm>
            <a:off x="3824151" y="499597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Rectangle 443">
            <a:extLst>
              <a:ext uri="{FF2B5EF4-FFF2-40B4-BE49-F238E27FC236}">
                <a16:creationId xmlns:a16="http://schemas.microsoft.com/office/drawing/2014/main" id="{24506FC5-2A77-4BFA-B98C-81382B9DCEFC}"/>
              </a:ext>
            </a:extLst>
          </p:cNvPr>
          <p:cNvSpPr/>
          <p:nvPr/>
        </p:nvSpPr>
        <p:spPr>
          <a:xfrm>
            <a:off x="6473105" y="63761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55A4F3DD-6D53-4C64-9363-F59303AE21E6}"/>
              </a:ext>
            </a:extLst>
          </p:cNvPr>
          <p:cNvSpPr/>
          <p:nvPr/>
        </p:nvSpPr>
        <p:spPr>
          <a:xfrm>
            <a:off x="8807712" y="5819938"/>
            <a:ext cx="1082938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Manual scenario import </a:t>
            </a:r>
          </a:p>
        </p:txBody>
      </p:sp>
      <p:cxnSp>
        <p:nvCxnSpPr>
          <p:cNvPr id="456" name="Straight Connector 455">
            <a:extLst>
              <a:ext uri="{FF2B5EF4-FFF2-40B4-BE49-F238E27FC236}">
                <a16:creationId xmlns:a16="http://schemas.microsoft.com/office/drawing/2014/main" id="{8A2F8223-2AA5-4117-82F7-851A93EE75FE}"/>
              </a:ext>
            </a:extLst>
          </p:cNvPr>
          <p:cNvCxnSpPr>
            <a:cxnSpLocks/>
          </p:cNvCxnSpPr>
          <p:nvPr/>
        </p:nvCxnSpPr>
        <p:spPr>
          <a:xfrm flipH="1" flipV="1">
            <a:off x="9825911" y="6027928"/>
            <a:ext cx="346699" cy="3433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7" name="Rectangle 456">
            <a:extLst>
              <a:ext uri="{FF2B5EF4-FFF2-40B4-BE49-F238E27FC236}">
                <a16:creationId xmlns:a16="http://schemas.microsoft.com/office/drawing/2014/main" id="{7F069850-AF15-4A92-88C4-F34C08024E1E}"/>
              </a:ext>
            </a:extLst>
          </p:cNvPr>
          <p:cNvSpPr/>
          <p:nvPr/>
        </p:nvSpPr>
        <p:spPr>
          <a:xfrm>
            <a:off x="10297235" y="559903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Rectangle 477">
            <a:extLst>
              <a:ext uri="{FF2B5EF4-FFF2-40B4-BE49-F238E27FC236}">
                <a16:creationId xmlns:a16="http://schemas.microsoft.com/office/drawing/2014/main" id="{587A375F-A6CB-4B66-A7AF-CF75D21BA040}"/>
              </a:ext>
            </a:extLst>
          </p:cNvPr>
          <p:cNvSpPr/>
          <p:nvPr/>
        </p:nvSpPr>
        <p:spPr>
          <a:xfrm>
            <a:off x="1681903" y="2501924"/>
            <a:ext cx="219008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Base mode: single dropdown</a:t>
            </a:r>
          </a:p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mode: multi dropdown</a:t>
            </a:r>
          </a:p>
        </p:txBody>
      </p:sp>
      <p:cxnSp>
        <p:nvCxnSpPr>
          <p:cNvPr id="479" name="Straight Connector 478">
            <a:extLst>
              <a:ext uri="{FF2B5EF4-FFF2-40B4-BE49-F238E27FC236}">
                <a16:creationId xmlns:a16="http://schemas.microsoft.com/office/drawing/2014/main" id="{0909F8A9-B2DD-4FEF-AB01-F2DF6364913D}"/>
              </a:ext>
            </a:extLst>
          </p:cNvPr>
          <p:cNvCxnSpPr>
            <a:cxnSpLocks/>
            <a:stCxn id="478" idx="2"/>
          </p:cNvCxnSpPr>
          <p:nvPr/>
        </p:nvCxnSpPr>
        <p:spPr>
          <a:xfrm flipH="1">
            <a:off x="2170541" y="2850737"/>
            <a:ext cx="606405" cy="279406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0" name="Rectangle 479">
            <a:extLst>
              <a:ext uri="{FF2B5EF4-FFF2-40B4-BE49-F238E27FC236}">
                <a16:creationId xmlns:a16="http://schemas.microsoft.com/office/drawing/2014/main" id="{68AD556A-12FB-4ED3-AA48-ABBBBBB9A151}"/>
              </a:ext>
            </a:extLst>
          </p:cNvPr>
          <p:cNvSpPr/>
          <p:nvPr/>
        </p:nvSpPr>
        <p:spPr>
          <a:xfrm>
            <a:off x="1979382" y="544181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Rectangle 485">
            <a:extLst>
              <a:ext uri="{FF2B5EF4-FFF2-40B4-BE49-F238E27FC236}">
                <a16:creationId xmlns:a16="http://schemas.microsoft.com/office/drawing/2014/main" id="{AA4C7A05-1909-495C-A1CC-04D7CB878CBE}"/>
              </a:ext>
            </a:extLst>
          </p:cNvPr>
          <p:cNvSpPr/>
          <p:nvPr/>
        </p:nvSpPr>
        <p:spPr>
          <a:xfrm>
            <a:off x="2142508" y="580115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Rectangle 486">
            <a:extLst>
              <a:ext uri="{FF2B5EF4-FFF2-40B4-BE49-F238E27FC236}">
                <a16:creationId xmlns:a16="http://schemas.microsoft.com/office/drawing/2014/main" id="{E6974E3D-FCD1-4F49-9D47-0237DF5C89E0}"/>
              </a:ext>
            </a:extLst>
          </p:cNvPr>
          <p:cNvSpPr/>
          <p:nvPr/>
        </p:nvSpPr>
        <p:spPr>
          <a:xfrm>
            <a:off x="3792287" y="2509673"/>
            <a:ext cx="218644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Base mode: single slider</a:t>
            </a:r>
          </a:p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mode: slider </a:t>
            </a:r>
            <a:r>
              <a:rPr lang="en-US" sz="900" i="1" dirty="0">
                <a:solidFill>
                  <a:srgbClr val="494D55"/>
                </a:solidFill>
                <a:latin typeface="Montserrat" panose="00000500000000000000" pitchFamily="2" charset="0"/>
              </a:rPr>
              <a:t>range</a:t>
            </a:r>
          </a:p>
        </p:txBody>
      </p:sp>
      <p:cxnSp>
        <p:nvCxnSpPr>
          <p:cNvPr id="488" name="Straight Connector 487">
            <a:extLst>
              <a:ext uri="{FF2B5EF4-FFF2-40B4-BE49-F238E27FC236}">
                <a16:creationId xmlns:a16="http://schemas.microsoft.com/office/drawing/2014/main" id="{E9E8EA3E-1C27-4FFB-82E6-EB93FB658585}"/>
              </a:ext>
            </a:extLst>
          </p:cNvPr>
          <p:cNvCxnSpPr>
            <a:cxnSpLocks/>
            <a:stCxn id="487" idx="2"/>
          </p:cNvCxnSpPr>
          <p:nvPr/>
        </p:nvCxnSpPr>
        <p:spPr>
          <a:xfrm flipH="1">
            <a:off x="2577694" y="2858486"/>
            <a:ext cx="2307814" cy="145477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9" name="Rectangle 488">
            <a:extLst>
              <a:ext uri="{FF2B5EF4-FFF2-40B4-BE49-F238E27FC236}">
                <a16:creationId xmlns:a16="http://schemas.microsoft.com/office/drawing/2014/main" id="{A00E6927-EE98-432C-BA4B-2A84A75E3416}"/>
              </a:ext>
            </a:extLst>
          </p:cNvPr>
          <p:cNvSpPr/>
          <p:nvPr/>
        </p:nvSpPr>
        <p:spPr>
          <a:xfrm>
            <a:off x="2451085" y="41346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>
            <a:extLst>
              <a:ext uri="{FF2B5EF4-FFF2-40B4-BE49-F238E27FC236}">
                <a16:creationId xmlns:a16="http://schemas.microsoft.com/office/drawing/2014/main" id="{254E0F6C-D735-4FFF-82E3-D294A1D0603E}"/>
              </a:ext>
            </a:extLst>
          </p:cNvPr>
          <p:cNvSpPr/>
          <p:nvPr/>
        </p:nvSpPr>
        <p:spPr>
          <a:xfrm>
            <a:off x="5483145" y="2295186"/>
            <a:ext cx="81539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Scalar input data</a:t>
            </a:r>
          </a:p>
        </p:txBody>
      </p:sp>
      <p:cxnSp>
        <p:nvCxnSpPr>
          <p:cNvPr id="491" name="Straight Connector 490">
            <a:extLst>
              <a:ext uri="{FF2B5EF4-FFF2-40B4-BE49-F238E27FC236}">
                <a16:creationId xmlns:a16="http://schemas.microsoft.com/office/drawing/2014/main" id="{B6968E75-EAFB-4F03-B7F1-9BD90EE4972F}"/>
              </a:ext>
            </a:extLst>
          </p:cNvPr>
          <p:cNvCxnSpPr>
            <a:cxnSpLocks/>
            <a:stCxn id="490" idx="2"/>
          </p:cNvCxnSpPr>
          <p:nvPr/>
        </p:nvCxnSpPr>
        <p:spPr>
          <a:xfrm flipH="1">
            <a:off x="5627015" y="2643999"/>
            <a:ext cx="263828" cy="115080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2" name="Rectangle 491">
            <a:extLst>
              <a:ext uri="{FF2B5EF4-FFF2-40B4-BE49-F238E27FC236}">
                <a16:creationId xmlns:a16="http://schemas.microsoft.com/office/drawing/2014/main" id="{A6301050-616C-4025-9AC0-308C85D2C1B7}"/>
              </a:ext>
            </a:extLst>
          </p:cNvPr>
          <p:cNvSpPr/>
          <p:nvPr/>
        </p:nvSpPr>
        <p:spPr>
          <a:xfrm>
            <a:off x="4919392" y="359273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Rectangle 494">
            <a:extLst>
              <a:ext uri="{FF2B5EF4-FFF2-40B4-BE49-F238E27FC236}">
                <a16:creationId xmlns:a16="http://schemas.microsoft.com/office/drawing/2014/main" id="{A43ED780-A0CB-4243-BE14-17B50EAC5EB0}"/>
              </a:ext>
            </a:extLst>
          </p:cNvPr>
          <p:cNvSpPr/>
          <p:nvPr/>
        </p:nvSpPr>
        <p:spPr>
          <a:xfrm>
            <a:off x="4086536" y="35806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Rectangle 505">
            <a:extLst>
              <a:ext uri="{FF2B5EF4-FFF2-40B4-BE49-F238E27FC236}">
                <a16:creationId xmlns:a16="http://schemas.microsoft.com/office/drawing/2014/main" id="{B09EC3E6-F92F-4D76-A88E-4D97E0AFD1AF}"/>
              </a:ext>
            </a:extLst>
          </p:cNvPr>
          <p:cNvSpPr/>
          <p:nvPr/>
        </p:nvSpPr>
        <p:spPr>
          <a:xfrm>
            <a:off x="3144675" y="359472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Rectangle 508">
            <a:extLst>
              <a:ext uri="{FF2B5EF4-FFF2-40B4-BE49-F238E27FC236}">
                <a16:creationId xmlns:a16="http://schemas.microsoft.com/office/drawing/2014/main" id="{461EE5C7-0BC2-4DF0-8A6D-7938E453003C}"/>
              </a:ext>
            </a:extLst>
          </p:cNvPr>
          <p:cNvSpPr/>
          <p:nvPr/>
        </p:nvSpPr>
        <p:spPr>
          <a:xfrm>
            <a:off x="2406253" y="3564334"/>
            <a:ext cx="106325" cy="1318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8" name="Rectangle 537">
            <a:extLst>
              <a:ext uri="{FF2B5EF4-FFF2-40B4-BE49-F238E27FC236}">
                <a16:creationId xmlns:a16="http://schemas.microsoft.com/office/drawing/2014/main" id="{DC81465B-52BA-4338-B2C9-761C19FA2BC4}"/>
              </a:ext>
            </a:extLst>
          </p:cNvPr>
          <p:cNvSpPr/>
          <p:nvPr/>
        </p:nvSpPr>
        <p:spPr>
          <a:xfrm>
            <a:off x="8213113" y="2588732"/>
            <a:ext cx="115305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process of job calculations</a:t>
            </a:r>
          </a:p>
        </p:txBody>
      </p:sp>
      <p:cxnSp>
        <p:nvCxnSpPr>
          <p:cNvPr id="539" name="Straight Connector 538">
            <a:extLst>
              <a:ext uri="{FF2B5EF4-FFF2-40B4-BE49-F238E27FC236}">
                <a16:creationId xmlns:a16="http://schemas.microsoft.com/office/drawing/2014/main" id="{51455A7D-9670-404E-AC2A-7F3CDE559972}"/>
              </a:ext>
            </a:extLst>
          </p:cNvPr>
          <p:cNvCxnSpPr>
            <a:cxnSpLocks/>
            <a:stCxn id="538" idx="2"/>
          </p:cNvCxnSpPr>
          <p:nvPr/>
        </p:nvCxnSpPr>
        <p:spPr>
          <a:xfrm>
            <a:off x="8789641" y="2937545"/>
            <a:ext cx="839918" cy="116776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0" name="Rectangle 539">
            <a:extLst>
              <a:ext uri="{FF2B5EF4-FFF2-40B4-BE49-F238E27FC236}">
                <a16:creationId xmlns:a16="http://schemas.microsoft.com/office/drawing/2014/main" id="{1CA5222A-2BB6-4EED-9E26-C2640A0A75C4}"/>
              </a:ext>
            </a:extLst>
          </p:cNvPr>
          <p:cNvSpPr/>
          <p:nvPr/>
        </p:nvSpPr>
        <p:spPr>
          <a:xfrm>
            <a:off x="9563774" y="40879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1" name="Rectangle 550">
            <a:extLst>
              <a:ext uri="{FF2B5EF4-FFF2-40B4-BE49-F238E27FC236}">
                <a16:creationId xmlns:a16="http://schemas.microsoft.com/office/drawing/2014/main" id="{D23714BF-5B3C-4472-9577-E00B9CA94F7A}"/>
              </a:ext>
            </a:extLst>
          </p:cNvPr>
          <p:cNvSpPr/>
          <p:nvPr/>
        </p:nvSpPr>
        <p:spPr>
          <a:xfrm>
            <a:off x="10224280" y="3258484"/>
            <a:ext cx="621575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refresh</a:t>
            </a:r>
          </a:p>
        </p:txBody>
      </p:sp>
      <p:cxnSp>
        <p:nvCxnSpPr>
          <p:cNvPr id="552" name="Straight Connector 551">
            <a:extLst>
              <a:ext uri="{FF2B5EF4-FFF2-40B4-BE49-F238E27FC236}">
                <a16:creationId xmlns:a16="http://schemas.microsoft.com/office/drawing/2014/main" id="{EE0F4528-62B7-435B-B953-3C752B26E6F2}"/>
              </a:ext>
            </a:extLst>
          </p:cNvPr>
          <p:cNvCxnSpPr>
            <a:cxnSpLocks/>
            <a:stCxn id="551" idx="2"/>
          </p:cNvCxnSpPr>
          <p:nvPr/>
        </p:nvCxnSpPr>
        <p:spPr>
          <a:xfrm>
            <a:off x="10535068" y="3479057"/>
            <a:ext cx="116005" cy="12030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3" name="Rectangle 552">
            <a:extLst>
              <a:ext uri="{FF2B5EF4-FFF2-40B4-BE49-F238E27FC236}">
                <a16:creationId xmlns:a16="http://schemas.microsoft.com/office/drawing/2014/main" id="{5566D41C-4F58-4639-B8C2-F4C59E2CC037}"/>
              </a:ext>
            </a:extLst>
          </p:cNvPr>
          <p:cNvSpPr/>
          <p:nvPr/>
        </p:nvSpPr>
        <p:spPr>
          <a:xfrm>
            <a:off x="10572290" y="364038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8" name="Straight Connector 567">
            <a:extLst>
              <a:ext uri="{FF2B5EF4-FFF2-40B4-BE49-F238E27FC236}">
                <a16:creationId xmlns:a16="http://schemas.microsoft.com/office/drawing/2014/main" id="{6522B41E-47AB-4CF0-B4ED-C2D8D4DC986B}"/>
              </a:ext>
            </a:extLst>
          </p:cNvPr>
          <p:cNvCxnSpPr>
            <a:cxnSpLocks/>
          </p:cNvCxnSpPr>
          <p:nvPr/>
        </p:nvCxnSpPr>
        <p:spPr>
          <a:xfrm flipV="1">
            <a:off x="501415" y="5323893"/>
            <a:ext cx="122474" cy="423818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71" name="Rectangle 570">
            <a:extLst>
              <a:ext uri="{FF2B5EF4-FFF2-40B4-BE49-F238E27FC236}">
                <a16:creationId xmlns:a16="http://schemas.microsoft.com/office/drawing/2014/main" id="{34177221-984D-414D-9525-D4A9AE5B4CC0}"/>
              </a:ext>
            </a:extLst>
          </p:cNvPr>
          <p:cNvSpPr/>
          <p:nvPr/>
        </p:nvSpPr>
        <p:spPr>
          <a:xfrm>
            <a:off x="125334" y="5754178"/>
            <a:ext cx="141047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Automated/manual Hypercube job submission</a:t>
            </a:r>
          </a:p>
        </p:txBody>
      </p:sp>
      <p:sp>
        <p:nvSpPr>
          <p:cNvPr id="573" name="Rectangle 572">
            <a:extLst>
              <a:ext uri="{FF2B5EF4-FFF2-40B4-BE49-F238E27FC236}">
                <a16:creationId xmlns:a16="http://schemas.microsoft.com/office/drawing/2014/main" id="{61528681-74B4-454E-AE65-7FD39F70AD2B}"/>
              </a:ext>
            </a:extLst>
          </p:cNvPr>
          <p:cNvSpPr/>
          <p:nvPr/>
        </p:nvSpPr>
        <p:spPr>
          <a:xfrm>
            <a:off x="1181331" y="518483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0" name="Rectangle 589">
            <a:extLst>
              <a:ext uri="{FF2B5EF4-FFF2-40B4-BE49-F238E27FC236}">
                <a16:creationId xmlns:a16="http://schemas.microsoft.com/office/drawing/2014/main" id="{A3855FFB-B2D0-4660-AE48-529497967FBB}"/>
              </a:ext>
            </a:extLst>
          </p:cNvPr>
          <p:cNvSpPr/>
          <p:nvPr/>
        </p:nvSpPr>
        <p:spPr>
          <a:xfrm>
            <a:off x="8897632" y="8319191"/>
            <a:ext cx="1644156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</p:txBody>
      </p:sp>
      <p:cxnSp>
        <p:nvCxnSpPr>
          <p:cNvPr id="591" name="Straight Connector 590">
            <a:extLst>
              <a:ext uri="{FF2B5EF4-FFF2-40B4-BE49-F238E27FC236}">
                <a16:creationId xmlns:a16="http://schemas.microsoft.com/office/drawing/2014/main" id="{1BF45678-831E-4CC8-B022-270A2BEA9E65}"/>
              </a:ext>
            </a:extLst>
          </p:cNvPr>
          <p:cNvCxnSpPr>
            <a:cxnSpLocks/>
            <a:stCxn id="590" idx="0"/>
          </p:cNvCxnSpPr>
          <p:nvPr/>
        </p:nvCxnSpPr>
        <p:spPr>
          <a:xfrm flipH="1" flipV="1">
            <a:off x="8789448" y="7712048"/>
            <a:ext cx="930262" cy="60714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2" name="Rectangle 591">
            <a:extLst>
              <a:ext uri="{FF2B5EF4-FFF2-40B4-BE49-F238E27FC236}">
                <a16:creationId xmlns:a16="http://schemas.microsoft.com/office/drawing/2014/main" id="{6A4121C7-BEB1-44BE-BB38-C1736071F09B}"/>
              </a:ext>
            </a:extLst>
          </p:cNvPr>
          <p:cNvSpPr/>
          <p:nvPr/>
        </p:nvSpPr>
        <p:spPr>
          <a:xfrm>
            <a:off x="8410889" y="677312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Rectangle 599">
            <a:extLst>
              <a:ext uri="{FF2B5EF4-FFF2-40B4-BE49-F238E27FC236}">
                <a16:creationId xmlns:a16="http://schemas.microsoft.com/office/drawing/2014/main" id="{1CB57ED5-2A3C-4511-8ADF-584B99C2D984}"/>
              </a:ext>
            </a:extLst>
          </p:cNvPr>
          <p:cNvSpPr/>
          <p:nvPr/>
        </p:nvSpPr>
        <p:spPr>
          <a:xfrm>
            <a:off x="360888" y="6311419"/>
            <a:ext cx="148612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Import data</a:t>
            </a:r>
            <a:b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(local file, database or data from base mode)</a:t>
            </a:r>
          </a:p>
        </p:txBody>
      </p:sp>
      <p:cxnSp>
        <p:nvCxnSpPr>
          <p:cNvPr id="601" name="Straight Connector 600">
            <a:extLst>
              <a:ext uri="{FF2B5EF4-FFF2-40B4-BE49-F238E27FC236}">
                <a16:creationId xmlns:a16="http://schemas.microsoft.com/office/drawing/2014/main" id="{060594E2-1574-44E6-B944-2FD7BE047095}"/>
              </a:ext>
            </a:extLst>
          </p:cNvPr>
          <p:cNvCxnSpPr>
            <a:cxnSpLocks/>
          </p:cNvCxnSpPr>
          <p:nvPr/>
        </p:nvCxnSpPr>
        <p:spPr>
          <a:xfrm flipH="1" flipV="1">
            <a:off x="1371167" y="5014834"/>
            <a:ext cx="18419" cy="1353587"/>
          </a:xfrm>
          <a:prstGeom prst="line">
            <a:avLst/>
          </a:prstGeom>
          <a:ln w="6350" cap="flat" cmpd="sng" algn="ctr">
            <a:solidFill>
              <a:srgbClr val="B4B4B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02" name="Rectangle 601">
            <a:extLst>
              <a:ext uri="{FF2B5EF4-FFF2-40B4-BE49-F238E27FC236}">
                <a16:creationId xmlns:a16="http://schemas.microsoft.com/office/drawing/2014/main" id="{A1D1EA76-A063-47E7-A46C-BD19CC2787B0}"/>
              </a:ext>
            </a:extLst>
          </p:cNvPr>
          <p:cNvSpPr/>
          <p:nvPr/>
        </p:nvSpPr>
        <p:spPr>
          <a:xfrm>
            <a:off x="378724" y="491160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AAED3EB1-0536-4070-B955-FA865AD177D2}"/>
              </a:ext>
            </a:extLst>
          </p:cNvPr>
          <p:cNvGrpSpPr/>
          <p:nvPr/>
        </p:nvGrpSpPr>
        <p:grpSpPr>
          <a:xfrm>
            <a:off x="7446713" y="8597833"/>
            <a:ext cx="2532616" cy="706499"/>
            <a:chOff x="4597205" y="5696680"/>
            <a:chExt cx="2532616" cy="706499"/>
          </a:xfrm>
        </p:grpSpPr>
        <p:cxnSp>
          <p:nvCxnSpPr>
            <p:cNvPr id="616" name="Straight Connector 615">
              <a:extLst>
                <a:ext uri="{FF2B5EF4-FFF2-40B4-BE49-F238E27FC236}">
                  <a16:creationId xmlns:a16="http://schemas.microsoft.com/office/drawing/2014/main" id="{B8F2E996-D421-4151-9A54-E553D36E7F86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17" name="Rectangle 616">
              <a:extLst>
                <a:ext uri="{FF2B5EF4-FFF2-40B4-BE49-F238E27FC236}">
                  <a16:creationId xmlns:a16="http://schemas.microsoft.com/office/drawing/2014/main" id="{5305D259-D4C2-4252-BAE4-62CD9407CCD0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Analyze scenarios</a:t>
              </a:r>
            </a:p>
          </p:txBody>
        </p:sp>
        <p:sp>
          <p:nvSpPr>
            <p:cNvPr id="618" name="Rectangle 617">
              <a:extLst>
                <a:ext uri="{FF2B5EF4-FFF2-40B4-BE49-F238E27FC236}">
                  <a16:creationId xmlns:a16="http://schemas.microsoft.com/office/drawing/2014/main" id="{69BECCFF-A63B-410D-8A90-04236FB0BA01}"/>
                </a:ext>
              </a:extLst>
            </p:cNvPr>
            <p:cNvSpPr/>
            <p:nvPr/>
          </p:nvSpPr>
          <p:spPr>
            <a:xfrm>
              <a:off x="4597205" y="5926125"/>
              <a:ext cx="2532616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For custom scenario analysis and/or integrated performance analysis tool PAVER</a:t>
              </a:r>
            </a:p>
          </p:txBody>
        </p:sp>
      </p:grpSp>
      <p:grpSp>
        <p:nvGrpSpPr>
          <p:cNvPr id="619" name="Group 618">
            <a:extLst>
              <a:ext uri="{FF2B5EF4-FFF2-40B4-BE49-F238E27FC236}">
                <a16:creationId xmlns:a16="http://schemas.microsoft.com/office/drawing/2014/main" id="{2A2C5435-F5D4-4730-9225-9C4475035DC2}"/>
              </a:ext>
            </a:extLst>
          </p:cNvPr>
          <p:cNvGrpSpPr/>
          <p:nvPr/>
        </p:nvGrpSpPr>
        <p:grpSpPr>
          <a:xfrm>
            <a:off x="2878653" y="1994471"/>
            <a:ext cx="2532616" cy="578258"/>
            <a:chOff x="4597205" y="5696680"/>
            <a:chExt cx="2532616" cy="578258"/>
          </a:xfrm>
        </p:grpSpPr>
        <p:cxnSp>
          <p:nvCxnSpPr>
            <p:cNvPr id="620" name="Straight Connector 619">
              <a:extLst>
                <a:ext uri="{FF2B5EF4-FFF2-40B4-BE49-F238E27FC236}">
                  <a16:creationId xmlns:a16="http://schemas.microsoft.com/office/drawing/2014/main" id="{78515319-CA57-4D31-BF28-9DC278CD26BC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21" name="Rectangle 620">
              <a:extLst>
                <a:ext uri="{FF2B5EF4-FFF2-40B4-BE49-F238E27FC236}">
                  <a16:creationId xmlns:a16="http://schemas.microsoft.com/office/drawing/2014/main" id="{7CF4CBBC-B015-46B2-8CB2-4F1F0D4461FA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Configure Hypercube job</a:t>
              </a:r>
            </a:p>
          </p:txBody>
        </p:sp>
        <p:sp>
          <p:nvSpPr>
            <p:cNvPr id="622" name="Rectangle 621">
              <a:extLst>
                <a:ext uri="{FF2B5EF4-FFF2-40B4-BE49-F238E27FC236}">
                  <a16:creationId xmlns:a16="http://schemas.microsoft.com/office/drawing/2014/main" id="{78671104-BC91-43E4-844A-824690B2BBCA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Creation of multiple scenario parameterizations</a:t>
              </a:r>
            </a:p>
          </p:txBody>
        </p:sp>
      </p:grpSp>
      <p:grpSp>
        <p:nvGrpSpPr>
          <p:cNvPr id="628" name="Group 627">
            <a:extLst>
              <a:ext uri="{FF2B5EF4-FFF2-40B4-BE49-F238E27FC236}">
                <a16:creationId xmlns:a16="http://schemas.microsoft.com/office/drawing/2014/main" id="{28032C8C-D5BA-4AAF-BB84-BFE6DC434E78}"/>
              </a:ext>
            </a:extLst>
          </p:cNvPr>
          <p:cNvGrpSpPr/>
          <p:nvPr/>
        </p:nvGrpSpPr>
        <p:grpSpPr>
          <a:xfrm>
            <a:off x="7372354" y="1994939"/>
            <a:ext cx="2532616" cy="578258"/>
            <a:chOff x="4597205" y="5696680"/>
            <a:chExt cx="2532616" cy="578258"/>
          </a:xfrm>
        </p:grpSpPr>
        <p:cxnSp>
          <p:nvCxnSpPr>
            <p:cNvPr id="629" name="Straight Connector 628">
              <a:extLst>
                <a:ext uri="{FF2B5EF4-FFF2-40B4-BE49-F238E27FC236}">
                  <a16:creationId xmlns:a16="http://schemas.microsoft.com/office/drawing/2014/main" id="{E19423D7-8FAF-4F95-85A9-D26E5F5CA57A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30" name="Rectangle 629">
              <a:extLst>
                <a:ext uri="{FF2B5EF4-FFF2-40B4-BE49-F238E27FC236}">
                  <a16:creationId xmlns:a16="http://schemas.microsoft.com/office/drawing/2014/main" id="{7F623405-81EA-44F7-9D31-00602DB668A4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Import results</a:t>
              </a:r>
            </a:p>
          </p:txBody>
        </p:sp>
        <p:sp>
          <p:nvSpPr>
            <p:cNvPr id="631" name="Rectangle 630">
              <a:extLst>
                <a:ext uri="{FF2B5EF4-FFF2-40B4-BE49-F238E27FC236}">
                  <a16:creationId xmlns:a16="http://schemas.microsoft.com/office/drawing/2014/main" id="{3DD0259C-ECDD-4508-ABDA-DBF869BF1963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Overview and import of submitted Hypercube jobs</a:t>
              </a:r>
            </a:p>
          </p:txBody>
        </p:sp>
      </p:grpSp>
      <p:grpSp>
        <p:nvGrpSpPr>
          <p:cNvPr id="640" name="Group 639">
            <a:extLst>
              <a:ext uri="{FF2B5EF4-FFF2-40B4-BE49-F238E27FC236}">
                <a16:creationId xmlns:a16="http://schemas.microsoft.com/office/drawing/2014/main" id="{11396A83-EB3F-4591-B4D9-BFA38EBFD1A6}"/>
              </a:ext>
            </a:extLst>
          </p:cNvPr>
          <p:cNvGrpSpPr/>
          <p:nvPr/>
        </p:nvGrpSpPr>
        <p:grpSpPr>
          <a:xfrm>
            <a:off x="3471771" y="8596291"/>
            <a:ext cx="2637648" cy="578258"/>
            <a:chOff x="4544689" y="5696680"/>
            <a:chExt cx="2637648" cy="578258"/>
          </a:xfrm>
        </p:grpSpPr>
        <p:cxnSp>
          <p:nvCxnSpPr>
            <p:cNvPr id="641" name="Straight Connector 640">
              <a:extLst>
                <a:ext uri="{FF2B5EF4-FFF2-40B4-BE49-F238E27FC236}">
                  <a16:creationId xmlns:a16="http://schemas.microsoft.com/office/drawing/2014/main" id="{C2FD0E3F-2BE3-4A53-A0C2-C41D4B453E68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2" name="Rectangle 641">
              <a:extLst>
                <a:ext uri="{FF2B5EF4-FFF2-40B4-BE49-F238E27FC236}">
                  <a16:creationId xmlns:a16="http://schemas.microsoft.com/office/drawing/2014/main" id="{C37EFADD-9B04-4D74-80AB-F8664F5D76CA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Load results</a:t>
              </a:r>
            </a:p>
          </p:txBody>
        </p:sp>
        <p:sp>
          <p:nvSpPr>
            <p:cNvPr id="643" name="Rectangle 642">
              <a:extLst>
                <a:ext uri="{FF2B5EF4-FFF2-40B4-BE49-F238E27FC236}">
                  <a16:creationId xmlns:a16="http://schemas.microsoft.com/office/drawing/2014/main" id="{4CC9469E-6A23-478E-A0FF-247D5D16A069}"/>
                </a:ext>
              </a:extLst>
            </p:cNvPr>
            <p:cNvSpPr/>
            <p:nvPr/>
          </p:nvSpPr>
          <p:spPr>
            <a:xfrm>
              <a:off x="4544689" y="5926125"/>
              <a:ext cx="2637648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Graphical database query. Slice &amp; dice the database to fetch scenarios.</a:t>
              </a:r>
            </a:p>
          </p:txBody>
        </p:sp>
      </p:grpSp>
      <p:grpSp>
        <p:nvGrpSpPr>
          <p:cNvPr id="645" name="Group 644">
            <a:extLst>
              <a:ext uri="{FF2B5EF4-FFF2-40B4-BE49-F238E27FC236}">
                <a16:creationId xmlns:a16="http://schemas.microsoft.com/office/drawing/2014/main" id="{8146A8B8-EA4A-4EFB-82BA-623DFA02A8AF}"/>
              </a:ext>
            </a:extLst>
          </p:cNvPr>
          <p:cNvGrpSpPr/>
          <p:nvPr/>
        </p:nvGrpSpPr>
        <p:grpSpPr>
          <a:xfrm>
            <a:off x="163230" y="1994589"/>
            <a:ext cx="2532616" cy="578258"/>
            <a:chOff x="4597205" y="5696680"/>
            <a:chExt cx="2532616" cy="578258"/>
          </a:xfrm>
        </p:grpSpPr>
        <p:cxnSp>
          <p:nvCxnSpPr>
            <p:cNvPr id="646" name="Straight Connector 645">
              <a:extLst>
                <a:ext uri="{FF2B5EF4-FFF2-40B4-BE49-F238E27FC236}">
                  <a16:creationId xmlns:a16="http://schemas.microsoft.com/office/drawing/2014/main" id="{35118663-41C2-420F-A961-4649B0860D96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7" name="Rectangle 646">
              <a:extLst>
                <a:ext uri="{FF2B5EF4-FFF2-40B4-BE49-F238E27FC236}">
                  <a16:creationId xmlns:a16="http://schemas.microsoft.com/office/drawing/2014/main" id="{CEFB07E9-AE17-4C6F-B6C6-FF138381D445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Compare scenarios</a:t>
              </a:r>
            </a:p>
          </p:txBody>
        </p:sp>
        <p:sp>
          <p:nvSpPr>
            <p:cNvPr id="648" name="Rectangle 647">
              <a:extLst>
                <a:ext uri="{FF2B5EF4-FFF2-40B4-BE49-F238E27FC236}">
                  <a16:creationId xmlns:a16="http://schemas.microsoft.com/office/drawing/2014/main" id="{7D8E843D-094F-4DEE-87F7-30F9F02049FD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Same scenario comparison as in</a:t>
              </a:r>
            </a:p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1000" i="1" dirty="0">
                  <a:solidFill>
                    <a:srgbClr val="494D55"/>
                  </a:solidFill>
                  <a:latin typeface="Montserrat" panose="00000500000000000000" pitchFamily="2" charset="0"/>
                </a:rPr>
                <a:t>base</a:t>
              </a: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000" i="1" dirty="0">
                  <a:solidFill>
                    <a:srgbClr val="494D55"/>
                  </a:solidFill>
                  <a:latin typeface="Montserrat" panose="00000500000000000000" pitchFamily="2" charset="0"/>
                </a:rPr>
                <a:t>mode</a:t>
              </a:r>
            </a:p>
          </p:txBody>
        </p:sp>
      </p:grpSp>
      <p:pic>
        <p:nvPicPr>
          <p:cNvPr id="180" name="Picture 179">
            <a:extLst>
              <a:ext uri="{FF2B5EF4-FFF2-40B4-BE49-F238E27FC236}">
                <a16:creationId xmlns:a16="http://schemas.microsoft.com/office/drawing/2014/main" id="{B7563EB1-8EEC-483A-845C-42DFF56675F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5418" y="2903283"/>
            <a:ext cx="1625278" cy="349906"/>
          </a:xfrm>
          <a:prstGeom prst="rect">
            <a:avLst/>
          </a:prstGeom>
        </p:spPr>
      </p:pic>
      <p:cxnSp>
        <p:nvCxnSpPr>
          <p:cNvPr id="650" name="Straight Connector 649">
            <a:extLst>
              <a:ext uri="{FF2B5EF4-FFF2-40B4-BE49-F238E27FC236}">
                <a16:creationId xmlns:a16="http://schemas.microsoft.com/office/drawing/2014/main" id="{1FD8A9B7-6560-464C-BA9D-5FB74BA243F2}"/>
              </a:ext>
            </a:extLst>
          </p:cNvPr>
          <p:cNvCxnSpPr>
            <a:cxnSpLocks/>
            <a:endCxn id="648" idx="2"/>
          </p:cNvCxnSpPr>
          <p:nvPr/>
        </p:nvCxnSpPr>
        <p:spPr>
          <a:xfrm flipV="1">
            <a:off x="1014694" y="2572847"/>
            <a:ext cx="414844" cy="1745414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2" name="Rectangle 191">
            <a:extLst>
              <a:ext uri="{FF2B5EF4-FFF2-40B4-BE49-F238E27FC236}">
                <a16:creationId xmlns:a16="http://schemas.microsoft.com/office/drawing/2014/main" id="{B757380C-FFBF-44AA-BB10-F8008A34060F}"/>
              </a:ext>
            </a:extLst>
          </p:cNvPr>
          <p:cNvSpPr/>
          <p:nvPr/>
        </p:nvSpPr>
        <p:spPr>
          <a:xfrm>
            <a:off x="9863827" y="8039796"/>
            <a:ext cx="1080083" cy="210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700" dirty="0">
                <a:solidFill>
                  <a:srgbClr val="494D55"/>
                </a:solidFill>
                <a:latin typeface="Montserrat" panose="00000500000000000000" pitchFamily="2" charset="0"/>
              </a:rPr>
              <a:t>schematic overview</a:t>
            </a:r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5E884F42-23E5-4F10-A403-4357FA7831CF}"/>
              </a:ext>
            </a:extLst>
          </p:cNvPr>
          <p:cNvSpPr/>
          <p:nvPr/>
        </p:nvSpPr>
        <p:spPr>
          <a:xfrm>
            <a:off x="1967357" y="6726901"/>
            <a:ext cx="57369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Search results</a:t>
            </a:r>
          </a:p>
        </p:txBody>
      </p:sp>
      <p:cxnSp>
        <p:nvCxnSpPr>
          <p:cNvPr id="250" name="Straight Connector 249">
            <a:extLst>
              <a:ext uri="{FF2B5EF4-FFF2-40B4-BE49-F238E27FC236}">
                <a16:creationId xmlns:a16="http://schemas.microsoft.com/office/drawing/2014/main" id="{B647C2A1-44D8-4325-B59D-845DC50225B7}"/>
              </a:ext>
            </a:extLst>
          </p:cNvPr>
          <p:cNvCxnSpPr>
            <a:cxnSpLocks/>
          </p:cNvCxnSpPr>
          <p:nvPr/>
        </p:nvCxnSpPr>
        <p:spPr>
          <a:xfrm>
            <a:off x="2468838" y="6908721"/>
            <a:ext cx="182312" cy="37683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734E3EF5-0DA8-4DA0-B29B-25E75A9DE26E}"/>
              </a:ext>
            </a:extLst>
          </p:cNvPr>
          <p:cNvCxnSpPr>
            <a:cxnSpLocks/>
          </p:cNvCxnSpPr>
          <p:nvPr/>
        </p:nvCxnSpPr>
        <p:spPr>
          <a:xfrm flipV="1">
            <a:off x="2469784" y="6570262"/>
            <a:ext cx="181366" cy="33845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FC999990-A5CF-4F65-B971-272829FA0D7A}"/>
              </a:ext>
            </a:extLst>
          </p:cNvPr>
          <p:cNvGrpSpPr/>
          <p:nvPr/>
        </p:nvGrpSpPr>
        <p:grpSpPr>
          <a:xfrm>
            <a:off x="-1" y="604118"/>
            <a:ext cx="2840757" cy="1039436"/>
            <a:chOff x="-1" y="670793"/>
            <a:chExt cx="2840757" cy="1039436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29A71E3C-8A5C-4657-BE9C-9E96FEDA8050}"/>
                </a:ext>
              </a:extLst>
            </p:cNvPr>
            <p:cNvSpPr/>
            <p:nvPr/>
          </p:nvSpPr>
          <p:spPr>
            <a:xfrm>
              <a:off x="-1" y="848455"/>
              <a:ext cx="2840757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The Hypercube mode was developed to perform scenario runs and (sensitivity) analyses. It allows to automatically generate, solve and analyze multiple data instances for a GAMS model at once.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FADB871B-1DCE-41A2-9170-DCD84E5248E3}"/>
                </a:ext>
              </a:extLst>
            </p:cNvPr>
            <p:cNvSpPr/>
            <p:nvPr/>
          </p:nvSpPr>
          <p:spPr>
            <a:xfrm>
              <a:off x="0" y="670793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Basics:</a:t>
              </a:r>
            </a:p>
          </p:txBody>
        </p:sp>
      </p:grpSp>
      <p:pic>
        <p:nvPicPr>
          <p:cNvPr id="201" name="Picture 200">
            <a:extLst>
              <a:ext uri="{FF2B5EF4-FFF2-40B4-BE49-F238E27FC236}">
                <a16:creationId xmlns:a16="http://schemas.microsoft.com/office/drawing/2014/main" id="{A7F0B606-4572-454B-BA62-C6C736BDD49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82568" y="9315328"/>
            <a:ext cx="2291033" cy="599638"/>
          </a:xfrm>
          <a:prstGeom prst="rect">
            <a:avLst/>
          </a:prstGeom>
        </p:spPr>
      </p:pic>
      <p:sp>
        <p:nvSpPr>
          <p:cNvPr id="202" name="Rectangle 201">
            <a:extLst>
              <a:ext uri="{FF2B5EF4-FFF2-40B4-BE49-F238E27FC236}">
                <a16:creationId xmlns:a16="http://schemas.microsoft.com/office/drawing/2014/main" id="{570AF168-A04C-44FC-866E-C9D38918EF62}"/>
              </a:ext>
            </a:extLst>
          </p:cNvPr>
          <p:cNvSpPr/>
          <p:nvPr/>
        </p:nvSpPr>
        <p:spPr>
          <a:xfrm>
            <a:off x="9659285" y="9695930"/>
            <a:ext cx="130862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Compare scenarios in split / tab view</a:t>
            </a:r>
          </a:p>
        </p:txBody>
      </p: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247B348E-F697-49E4-986A-C68422CF7DF3}"/>
              </a:ext>
            </a:extLst>
          </p:cNvPr>
          <p:cNvCxnSpPr>
            <a:cxnSpLocks/>
          </p:cNvCxnSpPr>
          <p:nvPr/>
        </p:nvCxnSpPr>
        <p:spPr>
          <a:xfrm flipH="1" flipV="1">
            <a:off x="9389168" y="9843217"/>
            <a:ext cx="321182" cy="7174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4" name="Rectangle 203">
            <a:extLst>
              <a:ext uri="{FF2B5EF4-FFF2-40B4-BE49-F238E27FC236}">
                <a16:creationId xmlns:a16="http://schemas.microsoft.com/office/drawing/2014/main" id="{78A80171-7544-4C46-8295-FD1E8630F2C5}"/>
              </a:ext>
            </a:extLst>
          </p:cNvPr>
          <p:cNvSpPr/>
          <p:nvPr/>
        </p:nvSpPr>
        <p:spPr>
          <a:xfrm>
            <a:off x="9234589" y="97433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08D7F834-DFAD-45A4-8AD8-93312AC5D015}"/>
              </a:ext>
            </a:extLst>
          </p:cNvPr>
          <p:cNvSpPr/>
          <p:nvPr/>
        </p:nvSpPr>
        <p:spPr>
          <a:xfrm>
            <a:off x="7699122" y="10033102"/>
            <a:ext cx="133115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Download scenario data (e.g. for external analysis)</a:t>
            </a:r>
          </a:p>
        </p:txBody>
      </p: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D8E7142F-105E-4C00-896C-70C52AA27E6F}"/>
              </a:ext>
            </a:extLst>
          </p:cNvPr>
          <p:cNvCxnSpPr>
            <a:cxnSpLocks/>
            <a:endCxn id="208" idx="2"/>
          </p:cNvCxnSpPr>
          <p:nvPr/>
        </p:nvCxnSpPr>
        <p:spPr>
          <a:xfrm flipV="1">
            <a:off x="8443875" y="9846589"/>
            <a:ext cx="101417" cy="28625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8" name="Rectangle 207">
            <a:extLst>
              <a:ext uri="{FF2B5EF4-FFF2-40B4-BE49-F238E27FC236}">
                <a16:creationId xmlns:a16="http://schemas.microsoft.com/office/drawing/2014/main" id="{B3C4E33E-C4E8-461C-BB8B-9879AEB4744C}"/>
              </a:ext>
            </a:extLst>
          </p:cNvPr>
          <p:cNvSpPr/>
          <p:nvPr/>
        </p:nvSpPr>
        <p:spPr>
          <a:xfrm>
            <a:off x="8492129" y="97433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4037C048-0662-4D90-AF6B-220D64B8AEDF}"/>
              </a:ext>
            </a:extLst>
          </p:cNvPr>
          <p:cNvSpPr/>
          <p:nvPr/>
        </p:nvSpPr>
        <p:spPr>
          <a:xfrm>
            <a:off x="6701325" y="9728437"/>
            <a:ext cx="1093609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Delete selected scenarios</a:t>
            </a:r>
          </a:p>
        </p:txBody>
      </p: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94105F-BC04-4F6C-A294-1224CB2E9244}"/>
              </a:ext>
            </a:extLst>
          </p:cNvPr>
          <p:cNvCxnSpPr>
            <a:cxnSpLocks/>
          </p:cNvCxnSpPr>
          <p:nvPr/>
        </p:nvCxnSpPr>
        <p:spPr>
          <a:xfrm flipV="1">
            <a:off x="7699123" y="9811625"/>
            <a:ext cx="310341" cy="7714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1" name="Rectangle 210">
            <a:extLst>
              <a:ext uri="{FF2B5EF4-FFF2-40B4-BE49-F238E27FC236}">
                <a16:creationId xmlns:a16="http://schemas.microsoft.com/office/drawing/2014/main" id="{1AE6944E-00EA-4C86-B8DE-C97B3A1EBDCA}"/>
              </a:ext>
            </a:extLst>
          </p:cNvPr>
          <p:cNvSpPr/>
          <p:nvPr/>
        </p:nvSpPr>
        <p:spPr>
          <a:xfrm>
            <a:off x="7868820" y="976946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75BED5AE-1109-44EF-9ACB-F21AC9BF0924}"/>
              </a:ext>
            </a:extLst>
          </p:cNvPr>
          <p:cNvSpPr/>
          <p:nvPr/>
        </p:nvSpPr>
        <p:spPr>
          <a:xfrm>
            <a:off x="8777781" y="10140461"/>
            <a:ext cx="1352481" cy="605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ts val="1000"/>
              </a:lnSpc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  <a:p>
            <a:pPr marL="171450" indent="-171450">
              <a:lnSpc>
                <a:spcPts val="1000"/>
              </a:lnSpc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Analyze scenarios with PAVER</a:t>
            </a:r>
          </a:p>
        </p:txBody>
      </p: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135A1D04-BFFE-4342-AC2F-47A2916F2B4A}"/>
              </a:ext>
            </a:extLst>
          </p:cNvPr>
          <p:cNvCxnSpPr>
            <a:cxnSpLocks/>
          </p:cNvCxnSpPr>
          <p:nvPr/>
        </p:nvCxnSpPr>
        <p:spPr>
          <a:xfrm flipH="1" flipV="1">
            <a:off x="9055263" y="9841766"/>
            <a:ext cx="154337" cy="30757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4" name="Rectangle 213">
            <a:extLst>
              <a:ext uri="{FF2B5EF4-FFF2-40B4-BE49-F238E27FC236}">
                <a16:creationId xmlns:a16="http://schemas.microsoft.com/office/drawing/2014/main" id="{D45A6F66-F3B9-48C0-9F68-617437F7F15C}"/>
              </a:ext>
            </a:extLst>
          </p:cNvPr>
          <p:cNvSpPr/>
          <p:nvPr/>
        </p:nvSpPr>
        <p:spPr>
          <a:xfrm>
            <a:off x="8851541" y="973623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BBB588C9-9FC0-49B4-9AD8-53457E6D2890}"/>
              </a:ext>
            </a:extLst>
          </p:cNvPr>
          <p:cNvGrpSpPr/>
          <p:nvPr/>
        </p:nvGrpSpPr>
        <p:grpSpPr>
          <a:xfrm>
            <a:off x="2899134" y="599949"/>
            <a:ext cx="4096955" cy="1042238"/>
            <a:chOff x="0" y="2626892"/>
            <a:chExt cx="2451100" cy="1042238"/>
          </a:xfrm>
        </p:grpSpPr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00DEDCED-23C4-411C-8C59-9DDEBEFD440C}"/>
                </a:ext>
              </a:extLst>
            </p:cNvPr>
            <p:cNvSpPr/>
            <p:nvPr/>
          </p:nvSpPr>
          <p:spPr>
            <a:xfrm>
              <a:off x="0" y="2807356"/>
              <a:ext cx="2451100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Automated generation of multiple data instances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Instant check for duplicated instances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Easy and convenient data management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Generation of performance statistics and sensitivity analyses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Data export for external GAMS jobs and analyses</a:t>
              </a:r>
              <a:endParaRPr lang="en-US" sz="10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7BAC7DF0-E85D-4928-AC0B-2949EF932217}"/>
                </a:ext>
              </a:extLst>
            </p:cNvPr>
            <p:cNvSpPr/>
            <p:nvPr/>
          </p:nvSpPr>
          <p:spPr>
            <a:xfrm>
              <a:off x="0" y="2626892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>
                <a:solidFill>
                  <a:srgbClr val="F39619"/>
                </a:solidFill>
              </a:endParaRPr>
            </a:p>
          </p:txBody>
        </p:sp>
      </p:grpSp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9953D1F9-6AE4-4C47-B8EC-210E3CD03B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202274"/>
              </p:ext>
            </p:extLst>
          </p:nvPr>
        </p:nvGraphicFramePr>
        <p:xfrm>
          <a:off x="11149373" y="1504740"/>
          <a:ext cx="2387464" cy="7239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29513">
                  <a:extLst>
                    <a:ext uri="{9D8B030D-6E8A-4147-A177-3AD203B41FA5}">
                      <a16:colId xmlns:a16="http://schemas.microsoft.com/office/drawing/2014/main" val="2372877391"/>
                    </a:ext>
                  </a:extLst>
                </a:gridCol>
                <a:gridCol w="957951">
                  <a:extLst>
                    <a:ext uri="{9D8B030D-6E8A-4147-A177-3AD203B41FA5}">
                      <a16:colId xmlns:a16="http://schemas.microsoft.com/office/drawing/2014/main" val="892839534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Option</a:t>
                      </a:r>
                    </a:p>
                  </a:txBody>
                  <a:tcPr anchor="ctr">
                    <a:solidFill>
                      <a:srgbClr val="F39619">
                        <a:alpha val="7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Shortcut</a:t>
                      </a:r>
                    </a:p>
                  </a:txBody>
                  <a:tcPr anchor="ctr">
                    <a:solidFill>
                      <a:srgbClr val="F39619">
                        <a:alpha val="7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0609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Confirm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2181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Close Pop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ESC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309690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Import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44783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Solve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418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Save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9510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Save 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69407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Remove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798466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Close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17289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Hide sidebar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71464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“Input”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95758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“Output”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29926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“GAMS interaction”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786267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“Compare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09394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“Configure Hypercube job”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067776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“Import results”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79684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“Load results”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168931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“Compare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49805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“Analyze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159972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Table view (section scenario compare)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5480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Select next tab (table view)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right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623858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Select precious tab (table view)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left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204621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Nest to next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lower tab menu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down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584155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 err="1">
                          <a:latin typeface="Montserrat" panose="00000500000000000000" pitchFamily="2" charset="0"/>
                        </a:rPr>
                        <a:t>Unnest</a:t>
                      </a:r>
                      <a:r>
                        <a:rPr lang="en-US" sz="900" dirty="0">
                          <a:latin typeface="Montserrat" panose="00000500000000000000" pitchFamily="2" charset="0"/>
                        </a:rPr>
                        <a:t> to next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higher tab menu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up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28782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Activate / deactivate comparison mode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space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654857"/>
                  </a:ext>
                </a:extLst>
              </a:tr>
            </a:tbl>
          </a:graphicData>
        </a:graphic>
      </p:graphicFrame>
      <p:grpSp>
        <p:nvGrpSpPr>
          <p:cNvPr id="246" name="Group 245">
            <a:extLst>
              <a:ext uri="{FF2B5EF4-FFF2-40B4-BE49-F238E27FC236}">
                <a16:creationId xmlns:a16="http://schemas.microsoft.com/office/drawing/2014/main" id="{19FEFF3F-42E7-4E99-BB4D-1DBF23169928}"/>
              </a:ext>
            </a:extLst>
          </p:cNvPr>
          <p:cNvGrpSpPr/>
          <p:nvPr/>
        </p:nvGrpSpPr>
        <p:grpSpPr>
          <a:xfrm>
            <a:off x="11149373" y="915588"/>
            <a:ext cx="2387464" cy="578258"/>
            <a:chOff x="4592015" y="5696680"/>
            <a:chExt cx="2537804" cy="578258"/>
          </a:xfrm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4046C465-5383-45C6-A82B-F9199D6B6DFA}"/>
                </a:ext>
              </a:extLst>
            </p:cNvPr>
            <p:cNvSpPr/>
            <p:nvPr/>
          </p:nvSpPr>
          <p:spPr>
            <a:xfrm>
              <a:off x="4597203" y="5926125"/>
              <a:ext cx="2532615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Simplified navigation through the user interface</a:t>
              </a:r>
            </a:p>
          </p:txBody>
        </p: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B53AA85A-8220-40E0-A722-03F216DC965E}"/>
                </a:ext>
              </a:extLst>
            </p:cNvPr>
            <p:cNvCxnSpPr>
              <a:cxnSpLocks/>
            </p:cNvCxnSpPr>
            <p:nvPr/>
          </p:nvCxnSpPr>
          <p:spPr>
            <a:xfrm>
              <a:off x="4592015" y="5941493"/>
              <a:ext cx="25378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2951B3BF-DB70-42C7-ABCC-56A3C5FC9C8E}"/>
                </a:ext>
              </a:extLst>
            </p:cNvPr>
            <p:cNvSpPr/>
            <p:nvPr/>
          </p:nvSpPr>
          <p:spPr>
            <a:xfrm>
              <a:off x="4944907" y="5696680"/>
              <a:ext cx="184641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cap="small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shortcuts</a:t>
              </a:r>
              <a:endPara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endParaRPr>
            </a:p>
          </p:txBody>
        </p:sp>
      </p:grp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DD3931BF-6A75-438C-8861-2DE3290A42B4}"/>
              </a:ext>
            </a:extLst>
          </p:cNvPr>
          <p:cNvCxnSpPr>
            <a:cxnSpLocks/>
          </p:cNvCxnSpPr>
          <p:nvPr/>
        </p:nvCxnSpPr>
        <p:spPr>
          <a:xfrm flipV="1">
            <a:off x="10999350" y="1066363"/>
            <a:ext cx="29678" cy="7774741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909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51176</TotalTime>
  <Words>1177</Words>
  <Application>Microsoft Office PowerPoint</Application>
  <PresentationFormat>Custom</PresentationFormat>
  <Paragraphs>226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Montserrat</vt:lpstr>
      <vt:lpstr>Calibri Light</vt:lpstr>
      <vt:lpstr>Calibri</vt:lpstr>
      <vt:lpstr>Consolas</vt:lpstr>
      <vt:lpstr>Segoe UI Symbol</vt:lpstr>
      <vt:lpstr>Arial</vt:lpstr>
      <vt:lpstr>Courier New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franz nelissen</dc:creator>
  <cp:lastModifiedBy>Robin</cp:lastModifiedBy>
  <cp:revision>2361</cp:revision>
  <cp:lastPrinted>2017-08-23T14:13:59Z</cp:lastPrinted>
  <dcterms:created xsi:type="dcterms:W3CDTF">2014-03-22T07:50:42Z</dcterms:created>
  <dcterms:modified xsi:type="dcterms:W3CDTF">2020-10-05T07:04:25Z</dcterms:modified>
</cp:coreProperties>
</file>